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pn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7" r:id="rId2"/>
    <p:sldId id="761" r:id="rId3"/>
    <p:sldId id="799" r:id="rId4"/>
    <p:sldId id="844" r:id="rId5"/>
    <p:sldId id="877" r:id="rId6"/>
    <p:sldId id="1086" r:id="rId7"/>
    <p:sldId id="1169" r:id="rId8"/>
    <p:sldId id="863" r:id="rId9"/>
    <p:sldId id="1088" r:id="rId10"/>
    <p:sldId id="1089" r:id="rId11"/>
    <p:sldId id="1090" r:id="rId12"/>
    <p:sldId id="1177" r:id="rId13"/>
    <p:sldId id="869" r:id="rId14"/>
    <p:sldId id="367" r:id="rId15"/>
    <p:sldId id="537" r:id="rId16"/>
    <p:sldId id="538" r:id="rId17"/>
    <p:sldId id="1159" r:id="rId18"/>
    <p:sldId id="1165" r:id="rId19"/>
    <p:sldId id="368" r:id="rId20"/>
    <p:sldId id="1179" r:id="rId21"/>
    <p:sldId id="354" r:id="rId22"/>
    <p:sldId id="355" r:id="rId23"/>
    <p:sldId id="356" r:id="rId24"/>
    <p:sldId id="352" r:id="rId25"/>
    <p:sldId id="1160" r:id="rId26"/>
    <p:sldId id="1161" r:id="rId27"/>
    <p:sldId id="1145" r:id="rId28"/>
    <p:sldId id="1097" r:id="rId29"/>
    <p:sldId id="1170" r:id="rId30"/>
    <p:sldId id="1096" r:id="rId31"/>
    <p:sldId id="1135" r:id="rId32"/>
    <p:sldId id="1098" r:id="rId33"/>
    <p:sldId id="1151" r:id="rId34"/>
    <p:sldId id="1099" r:id="rId35"/>
    <p:sldId id="1162" r:id="rId36"/>
    <p:sldId id="1139" r:id="rId37"/>
    <p:sldId id="1166" r:id="rId38"/>
    <p:sldId id="1167" r:id="rId39"/>
    <p:sldId id="1178" r:id="rId40"/>
    <p:sldId id="793" r:id="rId41"/>
    <p:sldId id="1171" r:id="rId42"/>
    <p:sldId id="1172" r:id="rId43"/>
    <p:sldId id="1173" r:id="rId44"/>
    <p:sldId id="1174" r:id="rId45"/>
    <p:sldId id="1175" r:id="rId46"/>
    <p:sldId id="1176" r:id="rId47"/>
    <p:sldId id="772" r:id="rId48"/>
    <p:sldId id="798" r:id="rId49"/>
    <p:sldId id="684" r:id="rId5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38"/>
    <p:restoredTop sz="87092"/>
  </p:normalViewPr>
  <p:slideViewPr>
    <p:cSldViewPr>
      <p:cViewPr varScale="1">
        <p:scale>
          <a:sx n="64" d="100"/>
          <a:sy n="64" d="100"/>
        </p:scale>
        <p:origin x="18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5/22/2020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슬라이드 이미지 개체 틀 1">
            <a:extLst>
              <a:ext uri="{FF2B5EF4-FFF2-40B4-BE49-F238E27FC236}">
                <a16:creationId xmlns:a16="http://schemas.microsoft.com/office/drawing/2014/main" id="{D2948FD2-64F2-3846-9F24-CB9F2FF342C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슬라이드 노트 개체 틀 2">
            <a:extLst>
              <a:ext uri="{FF2B5EF4-FFF2-40B4-BE49-F238E27FC236}">
                <a16:creationId xmlns:a16="http://schemas.microsoft.com/office/drawing/2014/main" id="{1D602FCC-72D1-0444-BFE0-ECFA0128A3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29028" name="슬라이드 번호 개체 틀 3">
            <a:extLst>
              <a:ext uri="{FF2B5EF4-FFF2-40B4-BE49-F238E27FC236}">
                <a16:creationId xmlns:a16="http://schemas.microsoft.com/office/drawing/2014/main" id="{4FCD68DA-A5BE-A748-9594-AC72E71B06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C67B840D-F0DF-6740-8885-4D26F2E3FBC5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5447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슬라이드 이미지 개체 틀 1">
            <a:extLst>
              <a:ext uri="{FF2B5EF4-FFF2-40B4-BE49-F238E27FC236}">
                <a16:creationId xmlns:a16="http://schemas.microsoft.com/office/drawing/2014/main" id="{E8B9546B-308B-014C-A5A7-BD1BEFE3A2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슬라이드 노트 개체 틀 2">
            <a:extLst>
              <a:ext uri="{FF2B5EF4-FFF2-40B4-BE49-F238E27FC236}">
                <a16:creationId xmlns:a16="http://schemas.microsoft.com/office/drawing/2014/main" id="{46DE03FC-3D2F-884F-A368-1EF2B94263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31076" name="슬라이드 번호 개체 틀 3">
            <a:extLst>
              <a:ext uri="{FF2B5EF4-FFF2-40B4-BE49-F238E27FC236}">
                <a16:creationId xmlns:a16="http://schemas.microsoft.com/office/drawing/2014/main" id="{C26A80B9-D0A2-204E-95B6-C8D3393C53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753D3F5C-8EA2-154E-A448-97F8A124D191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34382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836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4987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슬라이드 이미지 개체 틀 1">
            <a:extLst>
              <a:ext uri="{FF2B5EF4-FFF2-40B4-BE49-F238E27FC236}">
                <a16:creationId xmlns:a16="http://schemas.microsoft.com/office/drawing/2014/main" id="{6763ACDF-4CB5-3A4B-B6B9-8DA5101F1B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6675" name="슬라이드 노트 개체 틀 2">
            <a:extLst>
              <a:ext uri="{FF2B5EF4-FFF2-40B4-BE49-F238E27FC236}">
                <a16:creationId xmlns:a16="http://schemas.microsoft.com/office/drawing/2014/main" id="{B8E4CBA0-A6E9-D246-B727-CE828EFBA1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1. Usage (Introduction)</a:t>
            </a:r>
          </a:p>
          <a:p>
            <a:pPr eaLnBrk="1" hangingPunct="1"/>
            <a:r>
              <a:rPr lang="en-US" altLang="ko-KR"/>
              <a:t>3. Structure Practice</a:t>
            </a:r>
          </a:p>
          <a:p>
            <a:pPr eaLnBrk="1" hangingPunct="1"/>
            <a:r>
              <a:rPr lang="en-US" altLang="ko-KR"/>
              <a:t>5. Short Dialogue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56676" name="슬라이드 번호 개체 틀 3">
            <a:extLst>
              <a:ext uri="{FF2B5EF4-FFF2-40B4-BE49-F238E27FC236}">
                <a16:creationId xmlns:a16="http://schemas.microsoft.com/office/drawing/2014/main" id="{04D767D6-C1A8-374F-8B45-6B6BC1671D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523E032-32A6-7C42-8C46-0772F6C80951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6474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슬라이드 이미지 개체 틀 1">
            <a:extLst>
              <a:ext uri="{FF2B5EF4-FFF2-40B4-BE49-F238E27FC236}">
                <a16:creationId xmlns:a16="http://schemas.microsoft.com/office/drawing/2014/main" id="{D25F16F0-8AB7-A649-AC1C-27CF11E932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19" name="슬라이드 노트 개체 틀 2">
            <a:extLst>
              <a:ext uri="{FF2B5EF4-FFF2-40B4-BE49-F238E27FC236}">
                <a16:creationId xmlns:a16="http://schemas.microsoft.com/office/drawing/2014/main" id="{63A9E2E7-9819-4B4B-9FBF-672D6CED73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62820" name="슬라이드 번호 개체 틀 3">
            <a:extLst>
              <a:ext uri="{FF2B5EF4-FFF2-40B4-BE49-F238E27FC236}">
                <a16:creationId xmlns:a16="http://schemas.microsoft.com/office/drawing/2014/main" id="{F96EB7BC-E397-2743-A23E-81DDEA00D4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27A7134D-9FF3-6040-B76B-45F3A0DC443A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7832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슬라이드 이미지 개체 틀 1">
            <a:extLst>
              <a:ext uri="{FF2B5EF4-FFF2-40B4-BE49-F238E27FC236}">
                <a16:creationId xmlns:a16="http://schemas.microsoft.com/office/drawing/2014/main" id="{32BA9F38-8F01-0649-97EB-40F7DC782A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슬라이드 노트 개체 틀 2">
            <a:extLst>
              <a:ext uri="{FF2B5EF4-FFF2-40B4-BE49-F238E27FC236}">
                <a16:creationId xmlns:a16="http://schemas.microsoft.com/office/drawing/2014/main" id="{BF1A958F-29BA-234A-8AE6-55FFD2D4CD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2. Structure</a:t>
            </a:r>
            <a:endParaRPr lang="ko-KR" altLang="en-US"/>
          </a:p>
        </p:txBody>
      </p:sp>
      <p:sp>
        <p:nvSpPr>
          <p:cNvPr id="164868" name="슬라이드 번호 개체 틀 3">
            <a:extLst>
              <a:ext uri="{FF2B5EF4-FFF2-40B4-BE49-F238E27FC236}">
                <a16:creationId xmlns:a16="http://schemas.microsoft.com/office/drawing/2014/main" id="{199228A3-2B3D-3A41-9EDB-7C9EA6C5C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8987BBA2-2CB2-2941-A81A-87A01064537D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8571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슬라이드 이미지 개체 틀 1">
            <a:extLst>
              <a:ext uri="{FF2B5EF4-FFF2-40B4-BE49-F238E27FC236}">
                <a16:creationId xmlns:a16="http://schemas.microsoft.com/office/drawing/2014/main" id="{EE743B7C-FD79-6846-81ED-BC09906A3D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8723" name="슬라이드 노트 개체 틀 2">
            <a:extLst>
              <a:ext uri="{FF2B5EF4-FFF2-40B4-BE49-F238E27FC236}">
                <a16:creationId xmlns:a16="http://schemas.microsoft.com/office/drawing/2014/main" id="{697A3D24-C83A-9642-B696-CEDD468C39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1. Usage (Introduction)</a:t>
            </a:r>
          </a:p>
          <a:p>
            <a:pPr eaLnBrk="1" hangingPunct="1"/>
            <a:r>
              <a:rPr lang="en-US" altLang="ko-KR"/>
              <a:t>3. Structure Practice</a:t>
            </a:r>
          </a:p>
          <a:p>
            <a:pPr eaLnBrk="1" hangingPunct="1"/>
            <a:r>
              <a:rPr lang="en-US" altLang="ko-KR"/>
              <a:t>5. Short Dialogue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58724" name="슬라이드 번호 개체 틀 3">
            <a:extLst>
              <a:ext uri="{FF2B5EF4-FFF2-40B4-BE49-F238E27FC236}">
                <a16:creationId xmlns:a16="http://schemas.microsoft.com/office/drawing/2014/main" id="{6C4CFAD7-326C-DB4A-9994-50854010CB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971F6D8C-FE78-8B4B-9525-79C550A8CA8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18793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슬라이드 이미지 개체 틀 1">
            <a:extLst>
              <a:ext uri="{FF2B5EF4-FFF2-40B4-BE49-F238E27FC236}">
                <a16:creationId xmlns:a16="http://schemas.microsoft.com/office/drawing/2014/main" id="{32BA9F38-8F01-0649-97EB-40F7DC782A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슬라이드 노트 개체 틀 2">
            <a:extLst>
              <a:ext uri="{FF2B5EF4-FFF2-40B4-BE49-F238E27FC236}">
                <a16:creationId xmlns:a16="http://schemas.microsoft.com/office/drawing/2014/main" id="{BF1A958F-29BA-234A-8AE6-55FFD2D4CD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2. Structure</a:t>
            </a:r>
            <a:endParaRPr lang="ko-KR" altLang="en-US"/>
          </a:p>
        </p:txBody>
      </p:sp>
      <p:sp>
        <p:nvSpPr>
          <p:cNvPr id="164868" name="슬라이드 번호 개체 틀 3">
            <a:extLst>
              <a:ext uri="{FF2B5EF4-FFF2-40B4-BE49-F238E27FC236}">
                <a16:creationId xmlns:a16="http://schemas.microsoft.com/office/drawing/2014/main" id="{199228A3-2B3D-3A41-9EDB-7C9EA6C5C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8987BBA2-2CB2-2941-A81A-87A01064537D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837862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슬라이드 이미지 개체 틀 1">
            <a:extLst>
              <a:ext uri="{FF2B5EF4-FFF2-40B4-BE49-F238E27FC236}">
                <a16:creationId xmlns:a16="http://schemas.microsoft.com/office/drawing/2014/main" id="{2C032954-7A1A-6342-BAD2-C1699C13B3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슬라이드 노트 개체 틀 2">
            <a:extLst>
              <a:ext uri="{FF2B5EF4-FFF2-40B4-BE49-F238E27FC236}">
                <a16:creationId xmlns:a16="http://schemas.microsoft.com/office/drawing/2014/main" id="{E60709FC-9F67-D940-892A-C077EFD9CF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24932" name="슬라이드 번호 개체 틀 3">
            <a:extLst>
              <a:ext uri="{FF2B5EF4-FFF2-40B4-BE49-F238E27FC236}">
                <a16:creationId xmlns:a16="http://schemas.microsoft.com/office/drawing/2014/main" id="{BADA05B6-0FE9-904B-A044-C053DE6234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0F2CE47D-8B77-8047-8605-3C76A2B5D7C3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992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슬라이드 이미지 개체 틀 1">
            <a:extLst>
              <a:ext uri="{FF2B5EF4-FFF2-40B4-BE49-F238E27FC236}">
                <a16:creationId xmlns:a16="http://schemas.microsoft.com/office/drawing/2014/main" id="{94A2A8E9-A24D-9C4B-9838-1CFDD3C7937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슬라이드 노트 개체 틀 2">
            <a:extLst>
              <a:ext uri="{FF2B5EF4-FFF2-40B4-BE49-F238E27FC236}">
                <a16:creationId xmlns:a16="http://schemas.microsoft.com/office/drawing/2014/main" id="{43F3C6C5-CEE6-7C44-A3F0-51758C9FB2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26980" name="슬라이드 번호 개체 틀 3">
            <a:extLst>
              <a:ext uri="{FF2B5EF4-FFF2-40B4-BE49-F238E27FC236}">
                <a16:creationId xmlns:a16="http://schemas.microsoft.com/office/drawing/2014/main" id="{6B9A2DA5-D104-5F46-8C95-28FAEE317A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A34B309-CA44-2C4C-B74A-69B42DFC158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841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KMvYA1XgTc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youtube.com/watch?v=dpPYZHgrCJs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gg.gg/i6ue2" TargetMode="External"/><Relationship Id="rId2" Type="http://schemas.openxmlformats.org/officeDocument/2006/relationships/hyperlink" Target="http://gg.gg/i6ud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ue2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gg.gg/i6ue2" TargetMode="External"/><Relationship Id="rId2" Type="http://schemas.openxmlformats.org/officeDocument/2006/relationships/hyperlink" Target="http://gg.gg/i6ud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753583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4-1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6500" y="1103358"/>
            <a:ext cx="1191000" cy="1178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7E827-2409-C042-8B64-4B2E3752F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2554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  </a:t>
            </a:r>
            <a:r>
              <a:rPr lang="ko-KR" altLang="en-US" dirty="0"/>
              <a:t>대화 듣기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03BE387-EB96-F749-880E-EFD3C7FB8230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B0D7B96-FF34-A648-923E-59B30FB4B438}"/>
              </a:ext>
            </a:extLst>
          </p:cNvPr>
          <p:cNvCxnSpPr>
            <a:cxnSpLocks/>
          </p:cNvCxnSpPr>
          <p:nvPr/>
        </p:nvCxnSpPr>
        <p:spPr>
          <a:xfrm>
            <a:off x="2987824" y="4869160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6818A5DA-E7D7-A94B-B5C4-BFD099F94D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80272"/>
            <a:ext cx="8229600" cy="5204023"/>
          </a:xfrm>
          <a:prstGeom prst="rect">
            <a:avLst/>
          </a:prstGeom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B24123F3-9B60-6347-B848-953F8D23973A}"/>
              </a:ext>
            </a:extLst>
          </p:cNvPr>
          <p:cNvSpPr/>
          <p:nvPr/>
        </p:nvSpPr>
        <p:spPr>
          <a:xfrm flipH="1">
            <a:off x="6660232" y="947426"/>
            <a:ext cx="2039009" cy="1677378"/>
          </a:xfrm>
          <a:prstGeom prst="wedgeEllipseCallout">
            <a:avLst>
              <a:gd name="adj1" fmla="val -27116"/>
              <a:gd name="adj2" fmla="val 17991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dirty="0">
                <a:ln w="0">
                  <a:solidFill>
                    <a:srgbClr val="0070C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선생님을 어떻게 표현 했나요</a:t>
            </a:r>
            <a:r>
              <a:rPr lang="en-US" altLang="ko-KR" sz="1600" dirty="0">
                <a:ln w="0">
                  <a:solidFill>
                    <a:srgbClr val="0070C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sz="1600" dirty="0">
              <a:ln w="0">
                <a:solidFill>
                  <a:srgbClr val="0070C0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1ABF2CD-EFBB-3C4E-8434-25BF2966E030}"/>
              </a:ext>
            </a:extLst>
          </p:cNvPr>
          <p:cNvCxnSpPr>
            <a:cxnSpLocks/>
          </p:cNvCxnSpPr>
          <p:nvPr/>
        </p:nvCxnSpPr>
        <p:spPr>
          <a:xfrm>
            <a:off x="1835696" y="3429000"/>
            <a:ext cx="187220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1892C28-F0BA-5D46-BD3D-1800E916D20D}"/>
              </a:ext>
            </a:extLst>
          </p:cNvPr>
          <p:cNvCxnSpPr>
            <a:cxnSpLocks/>
          </p:cNvCxnSpPr>
          <p:nvPr/>
        </p:nvCxnSpPr>
        <p:spPr>
          <a:xfrm>
            <a:off x="4139952" y="5301208"/>
            <a:ext cx="388843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" name="005" descr="005">
            <a:hlinkClick r:id="" action="ppaction://media"/>
            <a:extLst>
              <a:ext uri="{FF2B5EF4-FFF2-40B4-BE49-F238E27FC236}">
                <a16:creationId xmlns:a16="http://schemas.microsoft.com/office/drawing/2014/main" id="{EC88436F-A4A2-7443-B4A0-FA8632D6F0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9641" y="302554"/>
            <a:ext cx="812800" cy="8128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096088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037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390B3-943E-9144-8D1C-D26D8985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문법 및 표현   </a:t>
            </a:r>
            <a:r>
              <a:rPr lang="en-US" altLang="ko-KR" sz="3600" dirty="0"/>
              <a:t>P.34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B94E4D6B-6013-944A-9073-57411DB5B841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8466F31-1F2C-FA40-94D3-1294E598F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30" y="1117004"/>
            <a:ext cx="8634058" cy="523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70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DE75A81-F92E-B042-B18D-74F3619F86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08" y="404664"/>
            <a:ext cx="8928992" cy="5688632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2CD42527-4ECF-9E47-8C9D-78D747389F74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E38673-6780-7A42-AB3A-F0F289138301}"/>
              </a:ext>
            </a:extLst>
          </p:cNvPr>
          <p:cNvSpPr txBox="1"/>
          <p:nvPr/>
        </p:nvSpPr>
        <p:spPr>
          <a:xfrm>
            <a:off x="3275856" y="3789040"/>
            <a:ext cx="3384376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학교 근처 공원에 </a:t>
            </a:r>
            <a:r>
              <a:rPr lang="ko-KR" altLang="en-US" dirty="0">
                <a:solidFill>
                  <a:srgbClr val="C00000"/>
                </a:solidFill>
              </a:rPr>
              <a:t>간다고 해요</a:t>
            </a:r>
            <a:r>
              <a:rPr lang="en-US" altLang="ko-KR" dirty="0">
                <a:solidFill>
                  <a:srgbClr val="C00000"/>
                </a:solidFill>
              </a:rPr>
              <a:t>.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0E7FA3-58BC-A745-AF3F-26F04628D6B0}"/>
              </a:ext>
            </a:extLst>
          </p:cNvPr>
          <p:cNvSpPr txBox="1"/>
          <p:nvPr/>
        </p:nvSpPr>
        <p:spPr>
          <a:xfrm>
            <a:off x="3275856" y="4427820"/>
            <a:ext cx="3384376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핫도그를 </a:t>
            </a:r>
            <a:r>
              <a:rPr lang="ko-KR" altLang="en-US" dirty="0">
                <a:solidFill>
                  <a:srgbClr val="C00000"/>
                </a:solidFill>
              </a:rPr>
              <a:t>먹는다고 해요</a:t>
            </a:r>
            <a:r>
              <a:rPr lang="en-US" altLang="ko-KR" dirty="0">
                <a:solidFill>
                  <a:srgbClr val="C00000"/>
                </a:solidFill>
              </a:rPr>
              <a:t>.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D09EF2-84D0-9045-9310-DBE4554EC775}"/>
              </a:ext>
            </a:extLst>
          </p:cNvPr>
          <p:cNvSpPr txBox="1"/>
          <p:nvPr/>
        </p:nvSpPr>
        <p:spPr>
          <a:xfrm>
            <a:off x="3275856" y="5003884"/>
            <a:ext cx="3960440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선생님께서 사진을 </a:t>
            </a:r>
            <a:r>
              <a:rPr lang="ko-KR" altLang="en-US" dirty="0">
                <a:solidFill>
                  <a:srgbClr val="C00000"/>
                </a:solidFill>
              </a:rPr>
              <a:t>찍으신다고 해요</a:t>
            </a:r>
            <a:r>
              <a:rPr lang="en-US" altLang="ko-KR" dirty="0">
                <a:solidFill>
                  <a:srgbClr val="C00000"/>
                </a:solidFill>
              </a:rPr>
              <a:t>.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B127C3-616F-B74E-8CD8-B9C1AD4A19E2}"/>
              </a:ext>
            </a:extLst>
          </p:cNvPr>
          <p:cNvSpPr txBox="1"/>
          <p:nvPr/>
        </p:nvSpPr>
        <p:spPr>
          <a:xfrm>
            <a:off x="3275856" y="5589240"/>
            <a:ext cx="5040560" cy="36933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물과 모자와 운동화를 가지고 가야 </a:t>
            </a:r>
            <a:r>
              <a:rPr lang="ko-KR" altLang="en-US" dirty="0">
                <a:solidFill>
                  <a:srgbClr val="C00000"/>
                </a:solidFill>
              </a:rPr>
              <a:t>한다고 해요</a:t>
            </a:r>
            <a:r>
              <a:rPr lang="en-US" altLang="ko-KR" dirty="0">
                <a:solidFill>
                  <a:srgbClr val="C00000"/>
                </a:solidFill>
              </a:rPr>
              <a:t>.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41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ㄴ</a:t>
            </a:r>
            <a:r>
              <a:rPr lang="en-US" altLang="ko-KR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/</a:t>
            </a: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는다고</a:t>
            </a:r>
            <a:endParaRPr lang="en-US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2"/>
                </a:solidFill>
              </a:rPr>
              <a:t>다른 사람에게서 들은 내용을 전달할 때 사용</a:t>
            </a:r>
            <a:endParaRPr lang="en-US" altLang="ko-KR" sz="28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2"/>
                </a:solidFill>
              </a:rPr>
              <a:t>This is used to pass on information one heard from someone else.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927C56A-4892-214A-B63D-614E4456E1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479335"/>
              </p:ext>
            </p:extLst>
          </p:nvPr>
        </p:nvGraphicFramePr>
        <p:xfrm>
          <a:off x="508571" y="3140967"/>
          <a:ext cx="7951861" cy="288032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895077">
                  <a:extLst>
                    <a:ext uri="{9D8B030D-6E8A-4147-A177-3AD203B41FA5}">
                      <a16:colId xmlns:a16="http://schemas.microsoft.com/office/drawing/2014/main" val="1531475064"/>
                    </a:ext>
                  </a:extLst>
                </a:gridCol>
                <a:gridCol w="1892662">
                  <a:extLst>
                    <a:ext uri="{9D8B030D-6E8A-4147-A177-3AD203B41FA5}">
                      <a16:colId xmlns:a16="http://schemas.microsoft.com/office/drawing/2014/main" val="635257085"/>
                    </a:ext>
                  </a:extLst>
                </a:gridCol>
                <a:gridCol w="2611380">
                  <a:extLst>
                    <a:ext uri="{9D8B030D-6E8A-4147-A177-3AD203B41FA5}">
                      <a16:colId xmlns:a16="http://schemas.microsoft.com/office/drawing/2014/main" val="3517812091"/>
                    </a:ext>
                  </a:extLst>
                </a:gridCol>
                <a:gridCol w="2552742">
                  <a:extLst>
                    <a:ext uri="{9D8B030D-6E8A-4147-A177-3AD203B41FA5}">
                      <a16:colId xmlns:a16="http://schemas.microsoft.com/office/drawing/2014/main" val="3079715010"/>
                    </a:ext>
                  </a:extLst>
                </a:gridCol>
              </a:tblGrid>
              <a:tr h="576065">
                <a:tc rowSpan="2"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 -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는다고 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먹는다고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3704055"/>
                  </a:ext>
                </a:extLst>
              </a:tr>
              <a:tr h="57606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X, 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받침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ㄴ다고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간다고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산다고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9135881"/>
                  </a:ext>
                </a:extLst>
              </a:tr>
              <a:tr h="576065">
                <a:tc gridSpan="2"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형용사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있다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없다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가깝다고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0765547"/>
                  </a:ext>
                </a:extLst>
              </a:tr>
              <a:tr h="576065">
                <a:tc gridSpan="2"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명사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라고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학생이라고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1620140"/>
                  </a:ext>
                </a:extLst>
              </a:tr>
              <a:tr h="576065">
                <a:tc gridSpan="2"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과거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았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었다고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갔다고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2637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276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6">
            <a:extLst>
              <a:ext uri="{FF2B5EF4-FFF2-40B4-BE49-F238E27FC236}">
                <a16:creationId xmlns:a16="http://schemas.microsoft.com/office/drawing/2014/main" id="{D7FCA3A5-10DF-154C-9E55-71D677820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063625"/>
            <a:ext cx="79263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ko-KR" altLang="en-US" sz="2800"/>
          </a:p>
        </p:txBody>
      </p:sp>
      <p:sp>
        <p:nvSpPr>
          <p:cNvPr id="155651" name="Text Box 11">
            <a:extLst>
              <a:ext uri="{FF2B5EF4-FFF2-40B4-BE49-F238E27FC236}">
                <a16:creationId xmlns:a16="http://schemas.microsoft.com/office/drawing/2014/main" id="{1F22AAEB-3660-8F48-B88D-BC0823650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459375"/>
            <a:ext cx="8352928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b="1" dirty="0"/>
              <a:t>Statement:</a:t>
            </a:r>
            <a:r>
              <a:rPr lang="en-US" altLang="ko-KR" sz="2800" b="1" dirty="0">
                <a:solidFill>
                  <a:srgbClr val="0000FF"/>
                </a:solidFill>
              </a:rPr>
              <a:t> </a:t>
            </a:r>
            <a:r>
              <a:rPr lang="en-US" altLang="ko-KR" sz="3200" b="1" dirty="0">
                <a:solidFill>
                  <a:srgbClr val="0000FF"/>
                </a:solidFill>
              </a:rPr>
              <a:t>~(</a:t>
            </a:r>
            <a:r>
              <a:rPr lang="ko-KR" altLang="en-US" sz="3200" b="1" dirty="0">
                <a:solidFill>
                  <a:srgbClr val="0000FF"/>
                </a:solidFill>
              </a:rPr>
              <a:t>는</a:t>
            </a:r>
            <a:r>
              <a:rPr lang="en-US" altLang="ko-KR" sz="3200" b="1" dirty="0">
                <a:solidFill>
                  <a:srgbClr val="0000FF"/>
                </a:solidFill>
              </a:rPr>
              <a:t>/</a:t>
            </a:r>
            <a:r>
              <a:rPr lang="ko-KR" altLang="en-US" sz="3200" b="1" dirty="0" err="1">
                <a:solidFill>
                  <a:srgbClr val="0000FF"/>
                </a:solidFill>
              </a:rPr>
              <a:t>ㄴ</a:t>
            </a:r>
            <a:r>
              <a:rPr lang="en-US" altLang="ko-KR" sz="3200" b="1" dirty="0">
                <a:solidFill>
                  <a:srgbClr val="0000FF"/>
                </a:solidFill>
              </a:rPr>
              <a:t>)</a:t>
            </a:r>
            <a:r>
              <a:rPr lang="ko-KR" altLang="en-US" sz="3200" b="1" dirty="0">
                <a:solidFill>
                  <a:srgbClr val="0000FF"/>
                </a:solidFill>
              </a:rPr>
              <a:t>다고 하다</a:t>
            </a:r>
            <a:r>
              <a:rPr lang="en-US" altLang="ko-KR" sz="3200" b="1" dirty="0">
                <a:solidFill>
                  <a:srgbClr val="0000FF"/>
                </a:solidFill>
              </a:rPr>
              <a:t>/(</a:t>
            </a:r>
            <a:r>
              <a:rPr lang="ko-KR" altLang="en-US" sz="3200" b="1" dirty="0">
                <a:solidFill>
                  <a:srgbClr val="0000FF"/>
                </a:solidFill>
              </a:rPr>
              <a:t>이</a:t>
            </a:r>
            <a:r>
              <a:rPr lang="en-US" altLang="ko-KR" sz="3200" b="1" dirty="0">
                <a:solidFill>
                  <a:srgbClr val="0000FF"/>
                </a:solidFill>
              </a:rPr>
              <a:t>)</a:t>
            </a:r>
            <a:r>
              <a:rPr lang="ko-KR" altLang="en-US" sz="3200" b="1" dirty="0" err="1">
                <a:solidFill>
                  <a:srgbClr val="0000FF"/>
                </a:solidFill>
              </a:rPr>
              <a:t>라고</a:t>
            </a:r>
            <a:r>
              <a:rPr lang="ko-KR" altLang="en-US" sz="3200" b="1" dirty="0">
                <a:solidFill>
                  <a:srgbClr val="0000FF"/>
                </a:solidFill>
              </a:rPr>
              <a:t> 하다</a:t>
            </a:r>
            <a:endParaRPr lang="en-US" altLang="ko-KR" sz="3200" b="1" dirty="0">
              <a:solidFill>
                <a:srgbClr val="0000FF"/>
              </a:solidFill>
            </a:endParaRPr>
          </a:p>
        </p:txBody>
      </p:sp>
      <p:sp>
        <p:nvSpPr>
          <p:cNvPr id="4" name="Text Box 14">
            <a:extLst>
              <a:ext uri="{FF2B5EF4-FFF2-40B4-BE49-F238E27FC236}">
                <a16:creationId xmlns:a16="http://schemas.microsoft.com/office/drawing/2014/main" id="{93FF9564-E69E-6347-960B-3728DCE2F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582737"/>
            <a:ext cx="8352928" cy="52322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뉴스에서 내일 비가 온</a:t>
            </a:r>
            <a:r>
              <a:rPr lang="ko-KR" altLang="en-US" sz="2800" dirty="0">
                <a:solidFill>
                  <a:srgbClr val="FF0000"/>
                </a:solidFill>
              </a:rPr>
              <a:t>다고 했어요</a:t>
            </a:r>
            <a:r>
              <a:rPr lang="en-US" altLang="ko-KR" sz="28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" name="Text Box 15">
            <a:extLst>
              <a:ext uri="{FF2B5EF4-FFF2-40B4-BE49-F238E27FC236}">
                <a16:creationId xmlns:a16="http://schemas.microsoft.com/office/drawing/2014/main" id="{05C85630-01E5-3D48-8316-0F6E46ACF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4471988"/>
            <a:ext cx="8352928" cy="116046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유진</a:t>
            </a:r>
            <a:r>
              <a:rPr lang="en-US" altLang="ko-KR" sz="2800" dirty="0"/>
              <a:t>: </a:t>
            </a:r>
            <a:r>
              <a:rPr lang="ko-KR" altLang="en-US" sz="2800" dirty="0"/>
              <a:t>지금 공부하는 중이에요</a:t>
            </a:r>
            <a:r>
              <a:rPr lang="en-US" altLang="ko-KR" sz="2800" dirty="0"/>
              <a:t>.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수빈</a:t>
            </a:r>
            <a:r>
              <a:rPr lang="en-US" altLang="ko-KR" sz="2800" dirty="0"/>
              <a:t>: (</a:t>
            </a:r>
            <a:r>
              <a:rPr lang="ko-KR" altLang="en-US" sz="2800" dirty="0"/>
              <a:t>유진이가</a:t>
            </a:r>
            <a:r>
              <a:rPr lang="en-US" altLang="ko-KR" sz="2800" dirty="0"/>
              <a:t>) </a:t>
            </a:r>
            <a:r>
              <a:rPr lang="ko-KR" altLang="en-US" sz="2800" dirty="0"/>
              <a:t>지금 공부하는 중</a:t>
            </a:r>
            <a:r>
              <a:rPr lang="en-US" altLang="ko-KR" sz="2800" dirty="0"/>
              <a:t>_____________.</a:t>
            </a:r>
          </a:p>
        </p:txBody>
      </p:sp>
      <p:sp>
        <p:nvSpPr>
          <p:cNvPr id="6" name="Text Box 16">
            <a:extLst>
              <a:ext uri="{FF2B5EF4-FFF2-40B4-BE49-F238E27FC236}">
                <a16:creationId xmlns:a16="http://schemas.microsoft.com/office/drawing/2014/main" id="{44314BE0-8CDE-A246-8E6C-891838942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2704197"/>
            <a:ext cx="8352928" cy="1169551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유진</a:t>
            </a:r>
            <a:r>
              <a:rPr lang="en-US" altLang="ko-KR" sz="2800" dirty="0"/>
              <a:t>: </a:t>
            </a:r>
            <a:r>
              <a:rPr lang="ko-KR" altLang="en-US" sz="2800" dirty="0"/>
              <a:t>저는 한국에 가 본 적이 없어요</a:t>
            </a:r>
            <a:r>
              <a:rPr lang="en-US" altLang="ko-KR" sz="2800" dirty="0"/>
              <a:t>.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수빈</a:t>
            </a:r>
            <a:r>
              <a:rPr lang="en-US" altLang="ko-KR" sz="2800" dirty="0"/>
              <a:t>:(</a:t>
            </a:r>
            <a:r>
              <a:rPr lang="ko-KR" altLang="en-US" sz="2800" dirty="0"/>
              <a:t>유진이가</a:t>
            </a:r>
            <a:r>
              <a:rPr lang="en-US" altLang="ko-KR" sz="2800" dirty="0"/>
              <a:t>) </a:t>
            </a:r>
            <a:r>
              <a:rPr lang="ko-KR" altLang="en-US" sz="2800" dirty="0"/>
              <a:t>한국에 가 본 적이 </a:t>
            </a:r>
            <a:r>
              <a:rPr lang="ko-KR" altLang="en-US" sz="2800" dirty="0" err="1"/>
              <a:t>없</a:t>
            </a:r>
            <a:r>
              <a:rPr lang="en-US" altLang="ko-KR" sz="2800" dirty="0"/>
              <a:t>____________.</a:t>
            </a:r>
          </a:p>
        </p:txBody>
      </p:sp>
      <p:sp>
        <p:nvSpPr>
          <p:cNvPr id="7" name="Text Box 17">
            <a:extLst>
              <a:ext uri="{FF2B5EF4-FFF2-40B4-BE49-F238E27FC236}">
                <a16:creationId xmlns:a16="http://schemas.microsoft.com/office/drawing/2014/main" id="{5B58C017-94B0-204F-A21A-C6D4365A5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7067" y="3288972"/>
            <a:ext cx="21236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 err="1">
                <a:solidFill>
                  <a:srgbClr val="FF0000"/>
                </a:solidFill>
              </a:rPr>
              <a:t>다고</a:t>
            </a:r>
            <a:r>
              <a:rPr lang="ko-KR" altLang="en-US" sz="2800" dirty="0">
                <a:solidFill>
                  <a:srgbClr val="FF0000"/>
                </a:solidFill>
              </a:rPr>
              <a:t> 했어요</a:t>
            </a:r>
          </a:p>
        </p:txBody>
      </p:sp>
      <p:sp>
        <p:nvSpPr>
          <p:cNvPr id="8" name="Text Box 18">
            <a:extLst>
              <a:ext uri="{FF2B5EF4-FFF2-40B4-BE49-F238E27FC236}">
                <a16:creationId xmlns:a16="http://schemas.microsoft.com/office/drawing/2014/main" id="{8AFB5B84-6920-964B-B2E4-477AD6C02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143" y="5070128"/>
            <a:ext cx="262453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FF0000"/>
                </a:solidFill>
              </a:rPr>
              <a:t>이라고 했어요</a:t>
            </a: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FFFBC97B-DEEA-AF4F-AF6A-4661D80BCF9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37830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TextBox 3">
            <a:extLst>
              <a:ext uri="{FF2B5EF4-FFF2-40B4-BE49-F238E27FC236}">
                <a16:creationId xmlns:a16="http://schemas.microsoft.com/office/drawing/2014/main" id="{56B14039-07F6-D148-860D-6EF860D62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932897"/>
            <a:ext cx="4011166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학교에 간</a:t>
            </a:r>
            <a:r>
              <a:rPr lang="ko-KR" altLang="en-US" sz="3200" dirty="0">
                <a:solidFill>
                  <a:srgbClr val="FF0000"/>
                </a:solidFill>
              </a:rPr>
              <a:t>다고</a:t>
            </a:r>
            <a:r>
              <a:rPr lang="ko-KR" altLang="en-US" sz="3200" dirty="0"/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하다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2B32D5-ED53-4D48-9C7B-3F3484AD9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8075" y="2453690"/>
            <a:ext cx="1847850" cy="206216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해</a:t>
            </a:r>
            <a:endParaRPr lang="en-US" altLang="ko-KR" sz="3200" dirty="0"/>
          </a:p>
          <a:p>
            <a:pPr eaLnBrk="1" latinLnBrk="1" hangingPunct="1"/>
            <a:r>
              <a:rPr lang="ko-KR" altLang="en-US" sz="3200" dirty="0"/>
              <a:t>해요</a:t>
            </a:r>
            <a:endParaRPr lang="en-US" altLang="ko-KR" sz="3200" dirty="0"/>
          </a:p>
          <a:p>
            <a:pPr eaLnBrk="1" latinLnBrk="1" hangingPunct="1"/>
            <a:r>
              <a:rPr lang="ko-KR" altLang="en-US" sz="3200" dirty="0"/>
              <a:t>한다</a:t>
            </a:r>
            <a:endParaRPr lang="en-US" altLang="ko-KR" sz="3200" dirty="0"/>
          </a:p>
          <a:p>
            <a:pPr eaLnBrk="1" latinLnBrk="1" hangingPunct="1"/>
            <a:r>
              <a:rPr lang="ko-KR" altLang="en-US" sz="3200" dirty="0"/>
              <a:t>합니다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7F0D81-B8E7-8241-9825-8EF0D9897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9846" y="2433638"/>
            <a:ext cx="1847850" cy="206216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했어</a:t>
            </a:r>
            <a:endParaRPr lang="en-US" altLang="ko-KR" sz="3200" dirty="0"/>
          </a:p>
          <a:p>
            <a:pPr eaLnBrk="1" latinLnBrk="1" hangingPunct="1"/>
            <a:r>
              <a:rPr lang="ko-KR" altLang="en-US" sz="3200" dirty="0"/>
              <a:t>했어요</a:t>
            </a:r>
            <a:endParaRPr lang="en-US" altLang="ko-KR" sz="3200" dirty="0"/>
          </a:p>
          <a:p>
            <a:pPr eaLnBrk="1" latinLnBrk="1" hangingPunct="1"/>
            <a:r>
              <a:rPr lang="ko-KR" altLang="en-US" sz="3200" dirty="0"/>
              <a:t>했다</a:t>
            </a:r>
            <a:endParaRPr lang="en-US" altLang="ko-KR" sz="3200" dirty="0"/>
          </a:p>
          <a:p>
            <a:pPr eaLnBrk="1" latinLnBrk="1" hangingPunct="1"/>
            <a:r>
              <a:rPr lang="ko-KR" altLang="en-US" sz="3200" dirty="0"/>
              <a:t>했습니다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70F171-2B3A-487C-B67F-3D03A5E82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2433637"/>
            <a:ext cx="2214562" cy="2062163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latinLnBrk="1" hangingPunct="1">
              <a:defRPr/>
            </a:pPr>
            <a:r>
              <a:rPr lang="en-US" altLang="ko-KR" sz="3200" dirty="0">
                <a:latin typeface="+mn-ea"/>
                <a:ea typeface="+mn-ea"/>
              </a:rPr>
              <a:t>Intimate</a:t>
            </a:r>
          </a:p>
          <a:p>
            <a:pPr eaLnBrk="1" latinLnBrk="1" hangingPunct="1">
              <a:defRPr/>
            </a:pPr>
            <a:r>
              <a:rPr lang="en-US" altLang="ko-KR" sz="3200" dirty="0">
                <a:latin typeface="+mn-ea"/>
                <a:ea typeface="+mn-ea"/>
              </a:rPr>
              <a:t>Polite</a:t>
            </a:r>
          </a:p>
          <a:p>
            <a:pPr eaLnBrk="1" latinLnBrk="1" hangingPunct="1">
              <a:defRPr/>
            </a:pPr>
            <a:r>
              <a:rPr lang="en-US" altLang="ko-KR" sz="3200" dirty="0">
                <a:latin typeface="+mn-ea"/>
                <a:ea typeface="+mn-ea"/>
              </a:rPr>
              <a:t>Plain</a:t>
            </a:r>
          </a:p>
          <a:p>
            <a:pPr eaLnBrk="1" latinLnBrk="1" hangingPunct="1">
              <a:defRPr/>
            </a:pPr>
            <a:r>
              <a:rPr lang="en-US" altLang="ko-KR" sz="3200" dirty="0">
                <a:latin typeface="+mn-ea"/>
                <a:ea typeface="+mn-ea"/>
              </a:rPr>
              <a:t>deferential</a:t>
            </a:r>
            <a:endParaRPr lang="ko-KR" altLang="en-US" sz="3200" dirty="0">
              <a:latin typeface="+mn-ea"/>
              <a:ea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C28B2-B689-411E-B319-A349CD9FE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888" y="1686561"/>
            <a:ext cx="1833562" cy="52387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ko-KR" sz="2800" dirty="0">
                <a:latin typeface="+mn-ea"/>
                <a:ea typeface="+mn-ea"/>
              </a:rPr>
              <a:t>non-past</a:t>
            </a:r>
            <a:endParaRPr lang="ko-KR" altLang="en-US" sz="2800" dirty="0">
              <a:latin typeface="+mn-ea"/>
              <a:ea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208E39-F792-4B11-A4CA-BAA585377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280" y="1642426"/>
            <a:ext cx="1757362" cy="52387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ko-KR" sz="2800" dirty="0">
                <a:latin typeface="+mn-ea"/>
                <a:ea typeface="+mn-ea"/>
              </a:rPr>
              <a:t>past</a:t>
            </a:r>
            <a:endParaRPr lang="ko-KR" altLang="en-US" sz="2800" dirty="0">
              <a:latin typeface="+mn-ea"/>
              <a:ea typeface="+mn-ea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199D1E2D-139C-C749-9246-E75D8A41CBE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7FC50F-4F10-6C4C-8A7C-8A3C07CC7E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9967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extBox 3">
            <a:extLst>
              <a:ext uri="{FF2B5EF4-FFF2-40B4-BE49-F238E27FC236}">
                <a16:creationId xmlns:a16="http://schemas.microsoft.com/office/drawing/2014/main" id="{1A5AEDD8-3BCA-3B48-803F-7219B9265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807" y="816653"/>
            <a:ext cx="7143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할머니 댁에 간</a:t>
            </a:r>
            <a:r>
              <a:rPr lang="ko-KR" altLang="en-US" sz="3200" b="1" dirty="0">
                <a:solidFill>
                  <a:srgbClr val="0070C0"/>
                </a:solidFill>
              </a:rPr>
              <a:t>다고</a:t>
            </a:r>
            <a:r>
              <a:rPr lang="ko-KR" altLang="en-US" sz="3200" dirty="0"/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했어요</a:t>
            </a:r>
            <a:r>
              <a:rPr lang="en-US" altLang="ko-KR" sz="3200" dirty="0">
                <a:solidFill>
                  <a:srgbClr val="FF0000"/>
                </a:solidFill>
              </a:rPr>
              <a:t>.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3A8215-BF29-DE43-AB00-686E925BD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163" y="1589584"/>
            <a:ext cx="1990328" cy="5842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그랬어요</a:t>
            </a:r>
            <a:r>
              <a:rPr lang="en-US" altLang="ko-KR" sz="3200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8A1420-BC4A-AB43-810D-753EC037E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807" y="2487627"/>
            <a:ext cx="7143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지금 집에 있</a:t>
            </a:r>
            <a:r>
              <a:rPr lang="ko-KR" altLang="en-US" sz="3200" b="1" dirty="0">
                <a:solidFill>
                  <a:srgbClr val="0070C0"/>
                </a:solidFill>
              </a:rPr>
              <a:t>다고</a:t>
            </a:r>
            <a:r>
              <a:rPr lang="ko-KR" altLang="en-US" sz="3200" dirty="0"/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했어요</a:t>
            </a:r>
            <a:r>
              <a:rPr lang="en-US" altLang="ko-KR" sz="3200" dirty="0">
                <a:solidFill>
                  <a:srgbClr val="FF0000"/>
                </a:solidFill>
              </a:rPr>
              <a:t>.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594926-3D37-374A-B64D-EA485980C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3968" y="3320163"/>
            <a:ext cx="1990328" cy="5842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그랬어요</a:t>
            </a:r>
            <a:r>
              <a:rPr lang="en-US" altLang="ko-KR" sz="3200" dirty="0"/>
              <a:t>.</a:t>
            </a: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9F73C890-5504-7248-94E2-56F0B829E4A3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33DDEE-8137-D54C-991A-6FDF09AEEC7C}"/>
              </a:ext>
            </a:extLst>
          </p:cNvPr>
          <p:cNvSpPr txBox="1"/>
          <p:nvPr/>
        </p:nvSpPr>
        <p:spPr>
          <a:xfrm>
            <a:off x="993807" y="4158601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1" hangingPunct="1"/>
            <a:r>
              <a:rPr lang="ko-KR" altLang="en-US" sz="3200" dirty="0">
                <a:latin typeface="Gulim" panose="020B0600000101010101" pitchFamily="34" charset="-127"/>
                <a:ea typeface="Gulim" panose="020B0600000101010101" pitchFamily="34" charset="-127"/>
              </a:rPr>
              <a:t>중학생</a:t>
            </a:r>
            <a:r>
              <a:rPr lang="en-US" altLang="ko-KR" sz="3200" b="1" dirty="0">
                <a:solidFill>
                  <a:srgbClr val="0070C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(</a:t>
            </a:r>
            <a:r>
              <a:rPr lang="ko-KR" altLang="en-US" sz="3200" b="1" dirty="0">
                <a:solidFill>
                  <a:srgbClr val="0070C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이</a:t>
            </a:r>
            <a:r>
              <a:rPr lang="en-US" altLang="ko-KR" sz="3200" b="1" dirty="0">
                <a:solidFill>
                  <a:srgbClr val="0070C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3200" b="1" dirty="0">
                <a:solidFill>
                  <a:srgbClr val="0070C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라고 </a:t>
            </a:r>
            <a:r>
              <a:rPr lang="ko-KR" altLang="en-US" sz="3200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했어요</a:t>
            </a:r>
            <a:r>
              <a:rPr lang="en-US" altLang="ko-KR" sz="3200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lang="ko-KR" altLang="en-US" sz="3200" dirty="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73172E-3E40-7546-9611-F77DC4927B85}"/>
              </a:ext>
            </a:extLst>
          </p:cNvPr>
          <p:cNvSpPr txBox="1"/>
          <p:nvPr/>
        </p:nvSpPr>
        <p:spPr>
          <a:xfrm>
            <a:off x="3923928" y="4997614"/>
            <a:ext cx="208823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그랬어요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47338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7" grpId="0" animBg="1"/>
      <p:bldP spid="2" grpId="0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7DE62-633A-734C-BE50-7E8E41F3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46" y="274638"/>
            <a:ext cx="8347154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문법</a:t>
            </a:r>
            <a:r>
              <a:rPr lang="en-US" altLang="ko-KR" sz="3600" dirty="0"/>
              <a:t> </a:t>
            </a:r>
            <a:r>
              <a:rPr lang="ko-KR" altLang="en-US" sz="3600" dirty="0"/>
              <a:t>및 표현</a:t>
            </a:r>
            <a:r>
              <a:rPr lang="ko-KR" altLang="en-US" dirty="0"/>
              <a:t>  </a:t>
            </a:r>
            <a:r>
              <a:rPr lang="en-US" altLang="ko-KR" sz="2800" dirty="0"/>
              <a:t>P.35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BD2E4D1-63EC-1544-AB49-F9BC00CED73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5B41E084-DBDE-7D43-899E-BCA68AB50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6"/>
            <a:ext cx="8568952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673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006" y="188640"/>
            <a:ext cx="8249988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냐고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007" y="1417638"/>
            <a:ext cx="8249987" cy="4819674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2"/>
                </a:solidFill>
              </a:rPr>
              <a:t>다른 사람의 질문 내용을 전달할 때 사용</a:t>
            </a:r>
            <a:endParaRPr lang="en-US" altLang="ko-KR" sz="28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2"/>
                </a:solidFill>
              </a:rPr>
              <a:t>This is used when passing along something that someone else has asked about.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2"/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0056509-5D98-4844-A644-B9B0F09B04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244641"/>
              </p:ext>
            </p:extLst>
          </p:nvPr>
        </p:nvGraphicFramePr>
        <p:xfrm>
          <a:off x="755576" y="3284984"/>
          <a:ext cx="7632848" cy="255756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1531475064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315525749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351781209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3079715010"/>
                    </a:ext>
                  </a:extLst>
                </a:gridCol>
              </a:tblGrid>
              <a:tr h="324036">
                <a:tc rowSpan="2"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 -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느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냐고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먹냐고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먹느냐고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3704055"/>
                  </a:ext>
                </a:extLst>
              </a:tr>
              <a:tr h="3240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X, 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받침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느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사냐고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사느냐고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85169461"/>
                  </a:ext>
                </a:extLst>
              </a:tr>
              <a:tr h="320040">
                <a:tc rowSpan="2"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형용사 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-(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으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좋으냐고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765547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X, 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받침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예쁘냐고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09165012"/>
                  </a:ext>
                </a:extLst>
              </a:tr>
              <a:tr h="547262">
                <a:tc gridSpan="2"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명사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학생이냐고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1620140"/>
                  </a:ext>
                </a:extLst>
              </a:tr>
              <a:tr h="547262">
                <a:tc gridSpan="2"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과거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았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었느냐고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갔느냐고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2637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223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4" name="Text Box 6">
            <a:extLst>
              <a:ext uri="{FF2B5EF4-FFF2-40B4-BE49-F238E27FC236}">
                <a16:creationId xmlns:a16="http://schemas.microsoft.com/office/drawing/2014/main" id="{A8088D80-75B1-C947-8924-0F43DD88B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183158"/>
            <a:ext cx="8304212" cy="52322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b="1" dirty="0"/>
              <a:t>Question:</a:t>
            </a:r>
            <a:r>
              <a:rPr lang="en-US" altLang="ko-KR" sz="2800" b="1" dirty="0">
                <a:solidFill>
                  <a:srgbClr val="0000FF"/>
                </a:solidFill>
              </a:rPr>
              <a:t> v+ ~</a:t>
            </a:r>
            <a:r>
              <a:rPr lang="ko-KR" altLang="en-US" sz="2800" b="1" dirty="0">
                <a:solidFill>
                  <a:srgbClr val="FF0000"/>
                </a:solidFill>
              </a:rPr>
              <a:t>느냐고 </a:t>
            </a:r>
            <a:r>
              <a:rPr lang="ko-KR" altLang="en-US" sz="2800" b="1" dirty="0">
                <a:solidFill>
                  <a:srgbClr val="0070C0"/>
                </a:solidFill>
              </a:rPr>
              <a:t>하다</a:t>
            </a:r>
            <a:r>
              <a:rPr lang="ko-KR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ko-KR" sz="2800" b="1" dirty="0">
                <a:solidFill>
                  <a:srgbClr val="0000FF"/>
                </a:solidFill>
              </a:rPr>
              <a:t>/ adj</a:t>
            </a:r>
            <a:r>
              <a:rPr lang="en-US" altLang="ko-KR" sz="2800" b="1" dirty="0">
                <a:solidFill>
                  <a:srgbClr val="0070C0"/>
                </a:solidFill>
              </a:rPr>
              <a:t>.+</a:t>
            </a:r>
            <a:r>
              <a:rPr lang="ko-KR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ko-KR" sz="2800" b="1" dirty="0"/>
              <a:t>~</a:t>
            </a:r>
            <a:r>
              <a:rPr lang="en-US" altLang="ko-KR" sz="2800" b="1" dirty="0">
                <a:solidFill>
                  <a:srgbClr val="FF0000"/>
                </a:solidFill>
              </a:rPr>
              <a:t>(</a:t>
            </a:r>
            <a:r>
              <a:rPr lang="ko-KR" altLang="en-US" sz="2800" b="1" dirty="0">
                <a:solidFill>
                  <a:srgbClr val="FF0000"/>
                </a:solidFill>
              </a:rPr>
              <a:t>으</a:t>
            </a:r>
            <a:r>
              <a:rPr lang="en-US" altLang="ko-KR" sz="2800" b="1" dirty="0">
                <a:solidFill>
                  <a:srgbClr val="FF0000"/>
                </a:solidFill>
              </a:rPr>
              <a:t>)</a:t>
            </a:r>
            <a:r>
              <a:rPr lang="ko-KR" altLang="en-US" sz="2800" b="1" dirty="0" err="1">
                <a:solidFill>
                  <a:srgbClr val="FF0000"/>
                </a:solidFill>
              </a:rPr>
              <a:t>냐고</a:t>
            </a:r>
            <a:r>
              <a:rPr lang="ko-KR" altLang="en-US" sz="2800" b="1" dirty="0">
                <a:solidFill>
                  <a:srgbClr val="FF0000"/>
                </a:solidFill>
              </a:rPr>
              <a:t> </a:t>
            </a:r>
            <a:r>
              <a:rPr lang="ko-KR" altLang="en-US" sz="2800" b="1" dirty="0">
                <a:solidFill>
                  <a:srgbClr val="0070C0"/>
                </a:solidFill>
              </a:rPr>
              <a:t>하다</a:t>
            </a:r>
          </a:p>
        </p:txBody>
      </p:sp>
      <p:sp>
        <p:nvSpPr>
          <p:cNvPr id="37897" name="Text Box 9">
            <a:extLst>
              <a:ext uri="{FF2B5EF4-FFF2-40B4-BE49-F238E27FC236}">
                <a16:creationId xmlns:a16="http://schemas.microsoft.com/office/drawing/2014/main" id="{A513CDD3-469E-8546-98F4-C6054EDC2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234" y="2169561"/>
            <a:ext cx="8334578" cy="116046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유진</a:t>
            </a:r>
            <a:r>
              <a:rPr lang="en-US" altLang="ko-KR" sz="2800" dirty="0"/>
              <a:t>: </a:t>
            </a:r>
            <a:r>
              <a:rPr lang="ko-KR" altLang="en-US" sz="2800" dirty="0"/>
              <a:t>요즘 수영을 배워요</a:t>
            </a:r>
            <a:r>
              <a:rPr lang="en-US" altLang="ko-KR" sz="2800" dirty="0"/>
              <a:t>?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수빈</a:t>
            </a:r>
            <a:r>
              <a:rPr lang="en-US" altLang="ko-KR" sz="2800" dirty="0"/>
              <a:t>: (</a:t>
            </a:r>
            <a:r>
              <a:rPr lang="ko-KR" altLang="en-US" sz="2800" dirty="0"/>
              <a:t>유진이가</a:t>
            </a:r>
            <a:r>
              <a:rPr lang="en-US" altLang="ko-KR" sz="2800" dirty="0"/>
              <a:t>) </a:t>
            </a:r>
            <a:r>
              <a:rPr lang="ko-KR" altLang="en-US" sz="2800" dirty="0"/>
              <a:t>요즘 </a:t>
            </a:r>
            <a:r>
              <a:rPr lang="en-US" altLang="ko-KR" sz="2800" dirty="0"/>
              <a:t>_________________________.</a:t>
            </a:r>
          </a:p>
        </p:txBody>
      </p:sp>
      <p:sp>
        <p:nvSpPr>
          <p:cNvPr id="37899" name="Text Box 11">
            <a:extLst>
              <a:ext uri="{FF2B5EF4-FFF2-40B4-BE49-F238E27FC236}">
                <a16:creationId xmlns:a16="http://schemas.microsoft.com/office/drawing/2014/main" id="{32501674-DD39-EE4D-8D35-6DCBD4647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960" y="2749792"/>
            <a:ext cx="41694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수영을 </a:t>
            </a:r>
            <a:r>
              <a:rPr lang="ko-KR" altLang="en-US" sz="2800" dirty="0" err="1"/>
              <a:t>배우</a:t>
            </a:r>
            <a:r>
              <a:rPr lang="ko-KR" altLang="en-US" sz="2800" b="1" dirty="0" err="1">
                <a:solidFill>
                  <a:srgbClr val="FF0000"/>
                </a:solidFill>
              </a:rPr>
              <a:t>냐고</a:t>
            </a:r>
            <a:r>
              <a:rPr lang="ko-KR" altLang="en-US" sz="2800" dirty="0">
                <a:solidFill>
                  <a:srgbClr val="0070C0"/>
                </a:solidFill>
              </a:rPr>
              <a:t> 했어요</a:t>
            </a:r>
          </a:p>
        </p:txBody>
      </p:sp>
      <p:sp>
        <p:nvSpPr>
          <p:cNvPr id="37900" name="Text Box 12">
            <a:extLst>
              <a:ext uri="{FF2B5EF4-FFF2-40B4-BE49-F238E27FC236}">
                <a16:creationId xmlns:a16="http://schemas.microsoft.com/office/drawing/2014/main" id="{C840071B-F96B-7A40-8616-186D23991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234" y="4108208"/>
            <a:ext cx="8334578" cy="116046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유진</a:t>
            </a:r>
            <a:r>
              <a:rPr lang="en-US" altLang="ko-KR" sz="2800" dirty="0"/>
              <a:t>: </a:t>
            </a:r>
            <a:r>
              <a:rPr lang="ko-KR" altLang="en-US" sz="2800" dirty="0"/>
              <a:t>요즘 공부가 재미있어요</a:t>
            </a:r>
            <a:r>
              <a:rPr lang="en-US" altLang="ko-KR" sz="2800" dirty="0"/>
              <a:t>?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수빈</a:t>
            </a:r>
            <a:r>
              <a:rPr lang="en-US" altLang="ko-KR" sz="2800" dirty="0"/>
              <a:t>: (</a:t>
            </a:r>
            <a:r>
              <a:rPr lang="ko-KR" altLang="en-US" sz="2800" dirty="0"/>
              <a:t>유진이가</a:t>
            </a:r>
            <a:r>
              <a:rPr lang="en-US" altLang="ko-KR" sz="2800" dirty="0"/>
              <a:t>) </a:t>
            </a:r>
            <a:r>
              <a:rPr lang="ko-KR" altLang="en-US" sz="2800" dirty="0"/>
              <a:t>요즘 </a:t>
            </a:r>
            <a:r>
              <a:rPr lang="en-US" altLang="ko-KR" sz="2800" dirty="0"/>
              <a:t>_________________________.</a:t>
            </a:r>
          </a:p>
        </p:txBody>
      </p:sp>
      <p:sp>
        <p:nvSpPr>
          <p:cNvPr id="37901" name="Text Box 13">
            <a:extLst>
              <a:ext uri="{FF2B5EF4-FFF2-40B4-BE49-F238E27FC236}">
                <a16:creationId xmlns:a16="http://schemas.microsoft.com/office/drawing/2014/main" id="{A75869B8-A9DA-DA4E-9ED0-7D72416B4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6188" y="4688439"/>
            <a:ext cx="45552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공부가 재미있</a:t>
            </a:r>
            <a:r>
              <a:rPr lang="ko-KR" altLang="en-US" sz="2800" b="1" dirty="0">
                <a:solidFill>
                  <a:srgbClr val="FF0000"/>
                </a:solidFill>
              </a:rPr>
              <a:t>냐고</a:t>
            </a:r>
            <a:r>
              <a:rPr lang="ko-KR" altLang="en-US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70C0"/>
                </a:solidFill>
              </a:rPr>
              <a:t>했어요</a:t>
            </a:r>
            <a:r>
              <a:rPr lang="en-US" altLang="ko-KR" sz="2800" dirty="0">
                <a:solidFill>
                  <a:srgbClr val="0070C0"/>
                </a:solidFill>
              </a:rPr>
              <a:t>.</a:t>
            </a:r>
            <a:endParaRPr lang="ko-KR" altLang="en-US" sz="2800" dirty="0">
              <a:solidFill>
                <a:srgbClr val="0070C0"/>
              </a:solidFill>
            </a:endParaRPr>
          </a:p>
        </p:txBody>
      </p:sp>
      <p:sp>
        <p:nvSpPr>
          <p:cNvPr id="37902" name="Text Box 14">
            <a:extLst>
              <a:ext uri="{FF2B5EF4-FFF2-40B4-BE49-F238E27FC236}">
                <a16:creationId xmlns:a16="http://schemas.microsoft.com/office/drawing/2014/main" id="{4408708C-1832-1C47-A461-C18651AFD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01343"/>
            <a:ext cx="8305800" cy="52322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b="1" dirty="0"/>
              <a:t>Question:</a:t>
            </a:r>
            <a:r>
              <a:rPr lang="en-US" altLang="ko-KR" sz="2800" b="1" dirty="0">
                <a:solidFill>
                  <a:srgbClr val="0000FF"/>
                </a:solidFill>
              </a:rPr>
              <a:t> </a:t>
            </a:r>
            <a:r>
              <a:rPr lang="ko-KR" altLang="en-US" sz="2800" b="1" dirty="0">
                <a:solidFill>
                  <a:srgbClr val="0000FF"/>
                </a:solidFill>
              </a:rPr>
              <a:t> </a:t>
            </a:r>
            <a:r>
              <a:rPr lang="en-US" altLang="ko-KR" sz="2800" b="1" dirty="0">
                <a:solidFill>
                  <a:srgbClr val="0000FF"/>
                </a:solidFill>
              </a:rPr>
              <a:t>v/adj +</a:t>
            </a:r>
            <a:r>
              <a:rPr lang="ko-KR" altLang="en-US" sz="2800" b="1" dirty="0">
                <a:solidFill>
                  <a:srgbClr val="0000FF"/>
                </a:solidFill>
              </a:rPr>
              <a:t> </a:t>
            </a:r>
            <a:r>
              <a:rPr lang="en-US" altLang="ko-KR" sz="2800" b="1" dirty="0">
                <a:solidFill>
                  <a:srgbClr val="0000FF"/>
                </a:solidFill>
              </a:rPr>
              <a:t>~</a:t>
            </a:r>
            <a:r>
              <a:rPr lang="ko-KR" altLang="en-US" sz="2800" b="1" dirty="0">
                <a:solidFill>
                  <a:srgbClr val="FF0000"/>
                </a:solidFill>
              </a:rPr>
              <a:t>냐고 </a:t>
            </a:r>
            <a:r>
              <a:rPr lang="ko-KR" altLang="en-US" sz="2800" b="1" dirty="0">
                <a:solidFill>
                  <a:srgbClr val="0070C0"/>
                </a:solidFill>
              </a:rPr>
              <a:t>하다</a:t>
            </a: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D338BCD2-1612-304A-8665-8EE48549939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9209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 animBg="1"/>
      <p:bldP spid="37897" grpId="0" animBg="1"/>
      <p:bldP spid="37899" grpId="0"/>
      <p:bldP spid="37900" grpId="0" animBg="1"/>
      <p:bldP spid="37901" grpId="0"/>
      <p:bldP spid="3790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404664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4-1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3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새로 오신 선생님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The new teacher</a:t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4005063"/>
            <a:ext cx="8316416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ㄴ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는다고</a:t>
            </a:r>
            <a:endParaRPr kumimoji="1" lang="en-US" altLang="ko-KR" sz="36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냐고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extBox 3">
            <a:extLst>
              <a:ext uri="{FF2B5EF4-FFF2-40B4-BE49-F238E27FC236}">
                <a16:creationId xmlns:a16="http://schemas.microsoft.com/office/drawing/2014/main" id="{1A5AEDD8-3BCA-3B48-803F-7219B9265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959885"/>
            <a:ext cx="7143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학교에 간</a:t>
            </a:r>
            <a:r>
              <a:rPr lang="ko-KR" altLang="en-US" sz="3200" dirty="0">
                <a:solidFill>
                  <a:srgbClr val="FF0000"/>
                </a:solidFill>
              </a:rPr>
              <a:t>다고</a:t>
            </a:r>
            <a:r>
              <a:rPr lang="ko-KR" altLang="en-US" sz="3200" dirty="0"/>
              <a:t> </a:t>
            </a:r>
            <a:r>
              <a:rPr lang="ko-KR" altLang="en-US" sz="3200" dirty="0">
                <a:solidFill>
                  <a:srgbClr val="0070C0"/>
                </a:solidFill>
              </a:rPr>
              <a:t>했어요</a:t>
            </a:r>
            <a:r>
              <a:rPr lang="en-US" altLang="ko-KR" sz="3200" dirty="0">
                <a:solidFill>
                  <a:srgbClr val="0070C0"/>
                </a:solidFill>
              </a:rPr>
              <a:t>.</a:t>
            </a:r>
            <a:r>
              <a:rPr lang="ko-KR" altLang="en-US" sz="32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3A8215-BF29-DE43-AB00-686E925BD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1518" y="1760038"/>
            <a:ext cx="1847850" cy="5842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그랬어요</a:t>
            </a:r>
            <a:endParaRPr lang="en-US" altLang="ko-KR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8A1420-BC4A-AB43-810D-753EC037E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614" y="3144391"/>
            <a:ext cx="799084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학교에 </a:t>
            </a:r>
            <a:r>
              <a:rPr lang="ko-KR" altLang="en-US" sz="3200" dirty="0" err="1"/>
              <a:t>가</a:t>
            </a:r>
            <a:r>
              <a:rPr lang="ko-KR" altLang="en-US" sz="3200" dirty="0" err="1">
                <a:solidFill>
                  <a:srgbClr val="FF0000"/>
                </a:solidFill>
              </a:rPr>
              <a:t>냐고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0070C0"/>
                </a:solidFill>
              </a:rPr>
              <a:t>했어요</a:t>
            </a:r>
            <a:r>
              <a:rPr lang="en-US" altLang="ko-KR" sz="3200" dirty="0">
                <a:solidFill>
                  <a:srgbClr val="0070C0"/>
                </a:solidFill>
              </a:rPr>
              <a:t>.</a:t>
            </a:r>
            <a:r>
              <a:rPr lang="ko-KR" altLang="en-US" sz="3200" dirty="0">
                <a:solidFill>
                  <a:srgbClr val="0070C0"/>
                </a:solidFill>
              </a:rPr>
              <a:t>  </a:t>
            </a:r>
            <a:r>
              <a:rPr lang="en-US" altLang="ko-KR" sz="3200" dirty="0"/>
              <a:t>(=</a:t>
            </a:r>
            <a:r>
              <a:rPr lang="ko-KR" altLang="en-US" sz="3200" dirty="0"/>
              <a:t>가</a:t>
            </a:r>
            <a:r>
              <a:rPr lang="ko-KR" altLang="en-US" sz="3200" dirty="0">
                <a:solidFill>
                  <a:srgbClr val="0070C0"/>
                </a:solidFill>
              </a:rPr>
              <a:t>느냐고 했어요</a:t>
            </a:r>
            <a:r>
              <a:rPr lang="en-US" altLang="ko-KR" sz="3200" dirty="0"/>
              <a:t>)</a:t>
            </a:r>
            <a:endParaRPr lang="ko-KR" alt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E7C4BC-E692-5346-A2DF-6E6CD1081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1518" y="4572000"/>
            <a:ext cx="1847850" cy="5842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물었어요</a:t>
            </a:r>
            <a:endParaRPr lang="en-US" altLang="ko-KR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594926-3D37-374A-B64D-EA485980C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1518" y="3835400"/>
            <a:ext cx="1847850" cy="5842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그랬어요</a:t>
            </a:r>
            <a:endParaRPr lang="en-US" altLang="ko-KR" sz="32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9F73C890-5504-7248-94E2-56F0B829E4A3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6426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3">
            <a:extLst>
              <a:ext uri="{FF2B5EF4-FFF2-40B4-BE49-F238E27FC236}">
                <a16:creationId xmlns:a16="http://schemas.microsoft.com/office/drawing/2014/main" id="{80C49C86-240E-1749-8141-5C1B3D688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857625"/>
            <a:ext cx="1176338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09" name="TextBox 8">
            <a:extLst>
              <a:ext uri="{FF2B5EF4-FFF2-40B4-BE49-F238E27FC236}">
                <a16:creationId xmlns:a16="http://schemas.microsoft.com/office/drawing/2014/main" id="{5EBF01D2-ABCD-EC4F-B57F-693504C41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420" y="472236"/>
            <a:ext cx="8479160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ko-KR" altLang="en-US" sz="24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  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v/adj +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~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느냐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/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으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)</a:t>
            </a:r>
            <a:r>
              <a:rPr lang="ko-KR" altLang="en-US" sz="3200" b="1" dirty="0" err="1">
                <a:solidFill>
                  <a:srgbClr val="FF0000"/>
                </a:solidFill>
                <a:latin typeface="+mn-ea"/>
              </a:rPr>
              <a:t>냐고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하다</a:t>
            </a:r>
            <a:endParaRPr lang="en-US" altLang="ko-KR" sz="3200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123910" name="Picture 2">
            <a:extLst>
              <a:ext uri="{FF2B5EF4-FFF2-40B4-BE49-F238E27FC236}">
                <a16:creationId xmlns:a16="http://schemas.microsoft.com/office/drawing/2014/main" id="{1722BF8B-9FE0-0348-B7F9-7A7DAB213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94660980-60C9-9648-B4A4-736855DC8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5" descr="사람.jpg">
            <a:extLst>
              <a:ext uri="{FF2B5EF4-FFF2-40B4-BE49-F238E27FC236}">
                <a16:creationId xmlns:a16="http://schemas.microsoft.com/office/drawing/2014/main" id="{F9660AFB-AF14-2B47-A548-4EE7A2D7DB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86188"/>
            <a:ext cx="11112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CCB325F2-0C70-9946-83E5-CA758A42E036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2F2700-453E-B546-8B74-4CCB59BD44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500A6672-168E-F247-B576-BA48A4C55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41" y="1666323"/>
            <a:ext cx="3122798" cy="1643062"/>
          </a:xfrm>
          <a:prstGeom prst="wedgeRectCallout">
            <a:avLst>
              <a:gd name="adj1" fmla="val 27210"/>
              <a:gd name="adj2" fmla="val 72749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/>
              <a:t>주말에 뭐 해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  <a:endParaRPr lang="ko-KR" altLang="en-US" sz="2800" dirty="0">
              <a:solidFill>
                <a:srgbClr val="0000FF"/>
              </a:solidFill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FFFFFC9D-0C06-A84F-BA5F-7B62661BB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7904" y="1544681"/>
            <a:ext cx="5289227" cy="1731615"/>
          </a:xfrm>
          <a:prstGeom prst="wedgeRoundRectCallout">
            <a:avLst>
              <a:gd name="adj1" fmla="val 18588"/>
              <a:gd name="adj2" fmla="val 71018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/>
              <a:t>주말에 뭐 하</a:t>
            </a:r>
            <a:r>
              <a:rPr lang="ko-KR" altLang="en-US" sz="2800" dirty="0">
                <a:solidFill>
                  <a:srgbClr val="FF0000"/>
                </a:solidFill>
              </a:rPr>
              <a:t>냐고 </a:t>
            </a:r>
            <a:r>
              <a:rPr lang="ko-KR" altLang="en-US" sz="2800" dirty="0">
                <a:solidFill>
                  <a:srgbClr val="0070C0"/>
                </a:solidFill>
              </a:rPr>
              <a:t>했어요</a:t>
            </a:r>
            <a:r>
              <a:rPr lang="en-US" altLang="ko-KR" sz="2800" dirty="0">
                <a:solidFill>
                  <a:srgbClr val="0070C0"/>
                </a:solidFill>
              </a:rPr>
              <a:t>.</a:t>
            </a:r>
          </a:p>
          <a:p>
            <a:pPr eaLnBrk="1" latinLnBrk="1" hangingPunct="1"/>
            <a:r>
              <a:rPr lang="en-US" altLang="ko-KR" sz="2800" dirty="0"/>
              <a:t>=</a:t>
            </a:r>
            <a:r>
              <a:rPr lang="ko-KR" altLang="en-US" sz="2800" dirty="0"/>
              <a:t> 주말에 뭐 하</a:t>
            </a:r>
            <a:r>
              <a:rPr lang="ko-KR" altLang="en-US" sz="2800" dirty="0">
                <a:solidFill>
                  <a:srgbClr val="0000FF"/>
                </a:solidFill>
              </a:rPr>
              <a:t>느냐고 </a:t>
            </a:r>
            <a:r>
              <a:rPr lang="ko-KR" altLang="en-US" sz="2800" dirty="0">
                <a:solidFill>
                  <a:srgbClr val="0070C0"/>
                </a:solidFill>
              </a:rPr>
              <a:t>했어요</a:t>
            </a:r>
            <a:r>
              <a:rPr lang="en-US" altLang="ko-KR" sz="2800" dirty="0">
                <a:solidFill>
                  <a:srgbClr val="0070C0"/>
                </a:solidFill>
              </a:rPr>
              <a:t>.</a:t>
            </a:r>
            <a:endParaRPr lang="ko-KR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379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3">
            <a:extLst>
              <a:ext uri="{FF2B5EF4-FFF2-40B4-BE49-F238E27FC236}">
                <a16:creationId xmlns:a16="http://schemas.microsoft.com/office/drawing/2014/main" id="{7F229D1A-1A11-D24C-8155-D94B8DE6F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857625"/>
            <a:ext cx="1176338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11F9619A-0669-8149-98D4-AF1BF3779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1357313"/>
            <a:ext cx="3571875" cy="1643062"/>
          </a:xfrm>
          <a:prstGeom prst="wedgeRectCallout">
            <a:avLst>
              <a:gd name="adj1" fmla="val 14981"/>
              <a:gd name="adj2" fmla="val 100023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/>
              <a:t>학교에 언제 가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0070C0"/>
                </a:solidFill>
              </a:rPr>
              <a:t>?</a:t>
            </a:r>
            <a:endParaRPr lang="ko-KR" altLang="en-US" sz="2800" dirty="0">
              <a:solidFill>
                <a:srgbClr val="0070C0"/>
              </a:solidFill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79611664-7326-7843-8F2F-5B3576F3F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920" y="722895"/>
            <a:ext cx="5184576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/>
              <a:t>학교에 언제 가</a:t>
            </a:r>
            <a:r>
              <a:rPr lang="ko-KR" altLang="en-US" sz="2800" dirty="0">
                <a:solidFill>
                  <a:srgbClr val="FF0000"/>
                </a:solidFill>
              </a:rPr>
              <a:t>냐고 </a:t>
            </a:r>
            <a:r>
              <a:rPr lang="ko-KR" altLang="en-US" sz="2800" dirty="0">
                <a:solidFill>
                  <a:srgbClr val="0070C0"/>
                </a:solidFill>
              </a:rPr>
              <a:t>했어요</a:t>
            </a:r>
            <a:r>
              <a:rPr lang="en-US" altLang="ko-KR" sz="2800" dirty="0">
                <a:solidFill>
                  <a:srgbClr val="0070C0"/>
                </a:solidFill>
              </a:rPr>
              <a:t>.</a:t>
            </a:r>
          </a:p>
          <a:p>
            <a:pPr eaLnBrk="1" latinLnBrk="1" hangingPunct="1"/>
            <a:r>
              <a:rPr lang="en-US" altLang="ko-KR" sz="2400" dirty="0"/>
              <a:t>=</a:t>
            </a:r>
            <a:r>
              <a:rPr lang="ko-KR" altLang="en-US" sz="2400" dirty="0"/>
              <a:t> 학교에 언제 가</a:t>
            </a:r>
            <a:r>
              <a:rPr lang="ko-KR" altLang="en-US" sz="2400" dirty="0">
                <a:solidFill>
                  <a:srgbClr val="0070C0"/>
                </a:solidFill>
              </a:rPr>
              <a:t>느냐고 했어요</a:t>
            </a:r>
            <a:r>
              <a:rPr lang="en-US" altLang="ko-KR" sz="2400" dirty="0">
                <a:solidFill>
                  <a:srgbClr val="0070C0"/>
                </a:solidFill>
              </a:rPr>
              <a:t>.</a:t>
            </a:r>
            <a:endParaRPr lang="ko-KR" altLang="en-US" sz="2400" dirty="0">
              <a:solidFill>
                <a:srgbClr val="0070C0"/>
              </a:solidFill>
            </a:endParaRPr>
          </a:p>
        </p:txBody>
      </p:sp>
      <p:pic>
        <p:nvPicPr>
          <p:cNvPr id="125958" name="Picture 2">
            <a:extLst>
              <a:ext uri="{FF2B5EF4-FFF2-40B4-BE49-F238E27FC236}">
                <a16:creationId xmlns:a16="http://schemas.microsoft.com/office/drawing/2014/main" id="{122F1048-190B-AD40-9C74-7586D66C7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8E6CA9BF-1100-E644-9A6D-6779EF4F5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5" descr="사람.jpg">
            <a:extLst>
              <a:ext uri="{FF2B5EF4-FFF2-40B4-BE49-F238E27FC236}">
                <a16:creationId xmlns:a16="http://schemas.microsoft.com/office/drawing/2014/main" id="{6E428047-8683-4647-A2B1-9255CD5CB1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86188"/>
            <a:ext cx="11112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CF110DB1-2972-7B4C-A0A4-575DBE6DDA4C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E1F140-5F61-DC4E-9605-471EF673AE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60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3">
            <a:extLst>
              <a:ext uri="{FF2B5EF4-FFF2-40B4-BE49-F238E27FC236}">
                <a16:creationId xmlns:a16="http://schemas.microsoft.com/office/drawing/2014/main" id="{B79A0604-1169-7440-97DE-9DC697171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857625"/>
            <a:ext cx="1176338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6" name="Picture 2">
            <a:extLst>
              <a:ext uri="{FF2B5EF4-FFF2-40B4-BE49-F238E27FC236}">
                <a16:creationId xmlns:a16="http://schemas.microsoft.com/office/drawing/2014/main" id="{3A3E572A-6D14-1B44-BB6A-D7837110F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23B4B0C4-8D7A-0641-B202-0E96EFEDC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5" descr="사람.jpg">
            <a:extLst>
              <a:ext uri="{FF2B5EF4-FFF2-40B4-BE49-F238E27FC236}">
                <a16:creationId xmlns:a16="http://schemas.microsoft.com/office/drawing/2014/main" id="{2BA5F1BC-3AC1-D745-9455-474ED8A8C6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86188"/>
            <a:ext cx="11112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62F955A0-3E09-314C-BE19-DEFA35DBD71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0F3424-13D1-224F-9981-FB5922106A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93AA9CB9-9742-AF48-BF27-8076973B4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1557837"/>
            <a:ext cx="3494163" cy="1223278"/>
          </a:xfrm>
          <a:prstGeom prst="wedgeRectCallout">
            <a:avLst>
              <a:gd name="adj1" fmla="val 28410"/>
              <a:gd name="adj2" fmla="val 122645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/>
              <a:t>한국 음식 좋아해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0070C0"/>
                </a:solidFill>
              </a:rPr>
              <a:t>?</a:t>
            </a:r>
            <a:endParaRPr lang="ko-KR" altLang="en-US" sz="2800" dirty="0">
              <a:solidFill>
                <a:srgbClr val="0070C0"/>
              </a:solidFill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37A08451-10D0-9344-B410-C49000A54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2" y="928689"/>
            <a:ext cx="5078339" cy="1672119"/>
          </a:xfrm>
          <a:prstGeom prst="wedgeRoundRectCallout">
            <a:avLst>
              <a:gd name="adj1" fmla="val 19266"/>
              <a:gd name="adj2" fmla="val 89340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/>
              <a:t>한국 음식 좋아하</a:t>
            </a:r>
            <a:r>
              <a:rPr lang="ko-KR" altLang="en-US" sz="2800" dirty="0">
                <a:solidFill>
                  <a:srgbClr val="FF0000"/>
                </a:solidFill>
              </a:rPr>
              <a:t>냐고 </a:t>
            </a:r>
            <a:r>
              <a:rPr lang="ko-KR" altLang="en-US" sz="2800" dirty="0">
                <a:solidFill>
                  <a:srgbClr val="0070C0"/>
                </a:solidFill>
              </a:rPr>
              <a:t>했어요</a:t>
            </a:r>
            <a:r>
              <a:rPr lang="en-US" altLang="ko-KR" sz="2800" dirty="0">
                <a:solidFill>
                  <a:srgbClr val="0070C0"/>
                </a:solidFill>
              </a:rPr>
              <a:t>.</a:t>
            </a:r>
            <a:endParaRPr lang="ko-KR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782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3">
            <a:extLst>
              <a:ext uri="{FF2B5EF4-FFF2-40B4-BE49-F238E27FC236}">
                <a16:creationId xmlns:a16="http://schemas.microsoft.com/office/drawing/2014/main" id="{6F2E5463-50A5-D84C-8841-0BE731A28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857625"/>
            <a:ext cx="1176338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4" name="Picture 2">
            <a:extLst>
              <a:ext uri="{FF2B5EF4-FFF2-40B4-BE49-F238E27FC236}">
                <a16:creationId xmlns:a16="http://schemas.microsoft.com/office/drawing/2014/main" id="{418AC4D9-5F64-C345-ACF1-EAA72BD45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65AAD397-1662-114F-9953-D156A0066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5" descr="사람.jpg">
            <a:extLst>
              <a:ext uri="{FF2B5EF4-FFF2-40B4-BE49-F238E27FC236}">
                <a16:creationId xmlns:a16="http://schemas.microsoft.com/office/drawing/2014/main" id="{90BEF9E7-DED7-804D-A9DF-7A167D3900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86188"/>
            <a:ext cx="11112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E25C4253-5AB5-494E-B6D4-50B2BCDD12B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E6C373-0815-5445-895F-CDD276D3A1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7F863A8D-E9D4-D04D-9EBF-2944E4587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1157739"/>
            <a:ext cx="3571875" cy="1643062"/>
          </a:xfrm>
          <a:prstGeom prst="wedgeRectCallout">
            <a:avLst>
              <a:gd name="adj1" fmla="val 14981"/>
              <a:gd name="adj2" fmla="val 100023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/>
              <a:t>한국 사람</a:t>
            </a:r>
            <a:r>
              <a:rPr lang="ko-KR" altLang="en-US" sz="3200">
                <a:solidFill>
                  <a:srgbClr val="FF0000"/>
                </a:solidFill>
              </a:rPr>
              <a:t>이에요</a:t>
            </a:r>
            <a:r>
              <a:rPr lang="en-US" altLang="ko-KR" sz="3200">
                <a:solidFill>
                  <a:srgbClr val="0000FF"/>
                </a:solidFill>
              </a:rPr>
              <a:t>?</a:t>
            </a:r>
            <a:endParaRPr lang="ko-KR" altLang="en-US" sz="3200">
              <a:solidFill>
                <a:srgbClr val="0000FF"/>
              </a:solidFill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59735C68-2AD4-5148-A8FE-EF31E04FD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944" y="943427"/>
            <a:ext cx="4929187" cy="2071687"/>
          </a:xfrm>
          <a:prstGeom prst="wedgeRoundRectCallout">
            <a:avLst>
              <a:gd name="adj1" fmla="val 18588"/>
              <a:gd name="adj2" fmla="val 76466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한국 사람이</a:t>
            </a:r>
            <a:r>
              <a:rPr lang="ko-KR" altLang="en-US" sz="3200" dirty="0">
                <a:solidFill>
                  <a:srgbClr val="FF0000"/>
                </a:solidFill>
              </a:rPr>
              <a:t>냐고 </a:t>
            </a:r>
            <a:r>
              <a:rPr lang="ko-KR" altLang="en-US" sz="3200" dirty="0">
                <a:solidFill>
                  <a:srgbClr val="0070C0"/>
                </a:solidFill>
              </a:rPr>
              <a:t>했어요</a:t>
            </a:r>
            <a:r>
              <a:rPr lang="en-US" altLang="ko-KR" sz="3200" dirty="0">
                <a:solidFill>
                  <a:srgbClr val="0070C0"/>
                </a:solidFill>
              </a:rPr>
              <a:t>.</a:t>
            </a:r>
            <a:endParaRPr lang="ko-KR" alt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416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7ECBA954-64AA-2749-848F-F979F5926D5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BCD5A7B-0558-1E44-9CA1-BAEB8095A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640960" cy="59046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B11708-F2B9-0F4F-8C89-8E34351FC2AA}"/>
              </a:ext>
            </a:extLst>
          </p:cNvPr>
          <p:cNvSpPr txBox="1"/>
          <p:nvPr/>
        </p:nvSpPr>
        <p:spPr>
          <a:xfrm>
            <a:off x="2771800" y="4077072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꿈이 뭐</a:t>
            </a:r>
            <a:r>
              <a:rPr lang="ko-KR" altLang="en-US" sz="1600" dirty="0">
                <a:solidFill>
                  <a:srgbClr val="0070C0"/>
                </a:solidFill>
              </a:rPr>
              <a:t>냐고</a:t>
            </a:r>
            <a:r>
              <a:rPr lang="ko-KR" altLang="en-US" sz="1600" dirty="0">
                <a:solidFill>
                  <a:srgbClr val="FF0000"/>
                </a:solidFill>
              </a:rPr>
              <a:t> 물었어요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1ADCF1-330A-0C43-B6E9-A0117D317744}"/>
              </a:ext>
            </a:extLst>
          </p:cNvPr>
          <p:cNvSpPr txBox="1"/>
          <p:nvPr/>
        </p:nvSpPr>
        <p:spPr>
          <a:xfrm>
            <a:off x="2771800" y="4437112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어디에서 사</a:t>
            </a:r>
            <a:r>
              <a:rPr lang="ko-KR" altLang="en-US" sz="1600" dirty="0">
                <a:solidFill>
                  <a:srgbClr val="0070C0"/>
                </a:solidFill>
              </a:rPr>
              <a:t>냐고</a:t>
            </a:r>
            <a:r>
              <a:rPr lang="ko-KR" altLang="en-US" sz="1600" dirty="0">
                <a:solidFill>
                  <a:srgbClr val="FF0000"/>
                </a:solidFill>
              </a:rPr>
              <a:t> 물었어요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44A2A7-D9B1-9C44-ABD6-17EFEDD3333C}"/>
              </a:ext>
            </a:extLst>
          </p:cNvPr>
          <p:cNvSpPr txBox="1"/>
          <p:nvPr/>
        </p:nvSpPr>
        <p:spPr>
          <a:xfrm>
            <a:off x="2771800" y="4725144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뭘 좋아하</a:t>
            </a:r>
            <a:r>
              <a:rPr lang="ko-KR" altLang="en-US" sz="1600" dirty="0">
                <a:solidFill>
                  <a:srgbClr val="0070C0"/>
                </a:solidFill>
              </a:rPr>
              <a:t>냐고</a:t>
            </a:r>
            <a:r>
              <a:rPr lang="ko-KR" altLang="en-US" sz="1600" dirty="0">
                <a:solidFill>
                  <a:srgbClr val="FF0000"/>
                </a:solidFill>
              </a:rPr>
              <a:t> 물었어요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64D33A-2CBB-7646-8F33-8CED07F6F52C}"/>
              </a:ext>
            </a:extLst>
          </p:cNvPr>
          <p:cNvSpPr txBox="1"/>
          <p:nvPr/>
        </p:nvSpPr>
        <p:spPr>
          <a:xfrm>
            <a:off x="2771800" y="508518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우리 반 첫인상이 어떠</a:t>
            </a:r>
            <a:r>
              <a:rPr lang="ko-KR" altLang="en-US" sz="1600" dirty="0">
                <a:solidFill>
                  <a:srgbClr val="0070C0"/>
                </a:solidFill>
              </a:rPr>
              <a:t>냐고</a:t>
            </a:r>
            <a:r>
              <a:rPr lang="ko-KR" altLang="en-US" sz="1600" dirty="0">
                <a:solidFill>
                  <a:srgbClr val="FF0000"/>
                </a:solidFill>
              </a:rPr>
              <a:t> 물었어요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320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86D0077-21A1-9546-AAC3-22B26C2C8A3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:a16="http://schemas.microsoft.com/office/drawing/2014/main" id="{00F031E4-160F-EE4E-8BCC-570C9F766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852" y="3625379"/>
            <a:ext cx="2664296" cy="27696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7FAC3858-B6F4-EA42-8C88-EC839ECDB2DE}"/>
              </a:ext>
            </a:extLst>
          </p:cNvPr>
          <p:cNvSpPr/>
          <p:nvPr/>
        </p:nvSpPr>
        <p:spPr>
          <a:xfrm>
            <a:off x="6623974" y="2201414"/>
            <a:ext cx="1800200" cy="1753178"/>
          </a:xfrm>
          <a:prstGeom prst="wedgeEllipseCallout">
            <a:avLst>
              <a:gd name="adj1" fmla="val -94033"/>
              <a:gd name="adj2" fmla="val 6956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저는 친구의 집이 어디</a:t>
            </a:r>
            <a:r>
              <a:rPr lang="ko-KR" altLang="en-US" dirty="0">
                <a:solidFill>
                  <a:srgbClr val="FF0000"/>
                </a:solidFill>
              </a:rPr>
              <a:t>냐고</a:t>
            </a:r>
            <a:r>
              <a:rPr lang="ko-KR" altLang="en-US" dirty="0">
                <a:solidFill>
                  <a:schemeClr val="tx1"/>
                </a:solidFill>
              </a:rPr>
              <a:t> 물었어요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C3C05048-2466-8A4C-89AD-7A363D876641}"/>
              </a:ext>
            </a:extLst>
          </p:cNvPr>
          <p:cNvSpPr/>
          <p:nvPr/>
        </p:nvSpPr>
        <p:spPr>
          <a:xfrm>
            <a:off x="853898" y="2179710"/>
            <a:ext cx="1666128" cy="1605713"/>
          </a:xfrm>
          <a:prstGeom prst="wedgeEllipseCallout">
            <a:avLst>
              <a:gd name="adj1" fmla="val 91891"/>
              <a:gd name="adj2" fmla="val 6714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저는 친구 이름이 뭐</a:t>
            </a:r>
            <a:r>
              <a:rPr lang="ko-KR" altLang="en-US" dirty="0">
                <a:solidFill>
                  <a:srgbClr val="FF0000"/>
                </a:solidFill>
              </a:rPr>
              <a:t>냐고 </a:t>
            </a:r>
            <a:r>
              <a:rPr lang="ko-KR" altLang="en-US" dirty="0">
                <a:solidFill>
                  <a:schemeClr val="tx1"/>
                </a:solidFill>
              </a:rPr>
              <a:t>물었어요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4F645C-A40E-484F-B996-1D64C2A25665}"/>
              </a:ext>
            </a:extLst>
          </p:cNvPr>
          <p:cNvSpPr txBox="1"/>
          <p:nvPr/>
        </p:nvSpPr>
        <p:spPr>
          <a:xfrm>
            <a:off x="503548" y="486666"/>
            <a:ext cx="8136904" cy="113133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2.</a:t>
            </a:r>
            <a:r>
              <a:rPr lang="ko-KR" altLang="en-US" sz="2400" dirty="0"/>
              <a:t> 여러분 반에 새로운 친구가 오면 뭐라고 질문을 하겠습니까</a:t>
            </a:r>
            <a:r>
              <a:rPr lang="en-US" altLang="ko-KR" sz="2400" dirty="0"/>
              <a:t>?</a:t>
            </a:r>
            <a:r>
              <a:rPr lang="ko-KR" altLang="en-US" sz="2400" dirty="0"/>
              <a:t> </a:t>
            </a:r>
            <a:r>
              <a:rPr lang="en-US" altLang="ko-KR" sz="2400" dirty="0"/>
              <a:t>‘-</a:t>
            </a:r>
            <a:r>
              <a:rPr lang="ko-KR" altLang="en-US" sz="2400" dirty="0" err="1"/>
              <a:t>냐고</a:t>
            </a:r>
            <a:r>
              <a:rPr lang="en-US" altLang="ko-KR" sz="2400" dirty="0"/>
              <a:t>’</a:t>
            </a:r>
            <a:r>
              <a:rPr lang="ko-KR" altLang="en-US" sz="2400" dirty="0" err="1"/>
              <a:t>를</a:t>
            </a:r>
            <a:r>
              <a:rPr lang="ko-KR" altLang="en-US" sz="2400" dirty="0"/>
              <a:t> 사용해서 이야기해 보세요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1761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C19D7-1978-8B45-9A3B-B5CABF93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000" dirty="0"/>
              <a:t>&lt;</a:t>
            </a:r>
            <a:r>
              <a:rPr lang="ko-KR" altLang="en-US" sz="3000" dirty="0"/>
              <a:t>새로운 선생님</a:t>
            </a:r>
            <a:r>
              <a:rPr lang="en-US" altLang="ko-KR" sz="3000" dirty="0"/>
              <a:t>,</a:t>
            </a:r>
            <a:r>
              <a:rPr lang="ko-KR" altLang="en-US" sz="3000" dirty="0"/>
              <a:t> 새로운 친구들</a:t>
            </a:r>
            <a:r>
              <a:rPr lang="en-US" altLang="ko-KR" sz="3000" dirty="0"/>
              <a:t>&gt;</a:t>
            </a:r>
            <a:r>
              <a:rPr lang="ko-KR" altLang="en-US" sz="3000" dirty="0"/>
              <a:t>   </a:t>
            </a:r>
            <a:r>
              <a:rPr lang="ko-KR" altLang="en-US" sz="2400" dirty="0"/>
              <a:t>감정 동화 </a:t>
            </a:r>
            <a:r>
              <a:rPr lang="ko-KR" altLang="en-US" sz="2000" dirty="0"/>
              <a:t>영상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45C90-1A62-904B-AC36-D06A84BEC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50"/>
            <a:ext cx="8229600" cy="728104"/>
          </a:xfr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https://www.youtube.com/watch?v=NKMvYA1XgTc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CF3DC5B0-0318-184E-B590-50F36EA02FE7}"/>
              </a:ext>
            </a:extLst>
          </p:cNvPr>
          <p:cNvSpPr/>
          <p:nvPr/>
        </p:nvSpPr>
        <p:spPr>
          <a:xfrm>
            <a:off x="7020272" y="3242638"/>
            <a:ext cx="2016224" cy="2148183"/>
          </a:xfrm>
          <a:prstGeom prst="wedgeRoundRectCallout">
            <a:avLst>
              <a:gd name="adj1" fmla="val -24138"/>
              <a:gd name="adj2" fmla="val -106028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다음의 사이트를 눌러 재미있는 동화를 </a:t>
            </a:r>
            <a:endParaRPr lang="en-US" altLang="ko-KR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들어 볼까요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5316E708-EDE3-D340-8AE3-B4C5618AB4C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890E8-0A7A-0642-9C5C-C7D4C968FE00}"/>
              </a:ext>
            </a:extLst>
          </p:cNvPr>
          <p:cNvSpPr txBox="1"/>
          <p:nvPr/>
        </p:nvSpPr>
        <p:spPr>
          <a:xfrm>
            <a:off x="475203" y="5629018"/>
            <a:ext cx="8193595" cy="46166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질문</a:t>
            </a:r>
            <a:r>
              <a:rPr lang="en-US" altLang="ko-KR" sz="2400" dirty="0"/>
              <a:t>:</a:t>
            </a:r>
            <a:r>
              <a:rPr lang="ko-KR" altLang="en-US" sz="2400" dirty="0"/>
              <a:t> 수민이는 첫 등교일에 왜 걱정이 많았어요</a:t>
            </a:r>
            <a:r>
              <a:rPr lang="en-US" altLang="ko-KR" sz="2400" dirty="0"/>
              <a:t>?</a:t>
            </a:r>
          </a:p>
        </p:txBody>
      </p:sp>
      <p:pic>
        <p:nvPicPr>
          <p:cNvPr id="9" name="Picture 8" descr="A picture containing toy, doll, bedroom, clock&#10;&#10;Description automatically generated">
            <a:extLst>
              <a:ext uri="{FF2B5EF4-FFF2-40B4-BE49-F238E27FC236}">
                <a16:creationId xmlns:a16="http://schemas.microsoft.com/office/drawing/2014/main" id="{4D8492CC-FE61-E842-8643-10087DE353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10" y="1998504"/>
            <a:ext cx="6217682" cy="34219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337032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0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85F22-85E2-9749-A80D-0C418582A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9979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듣고 말하기</a:t>
            </a:r>
            <a:r>
              <a:rPr lang="en-US" altLang="ko-KR" sz="4000" dirty="0"/>
              <a:t>   </a:t>
            </a:r>
            <a:r>
              <a:rPr lang="en-US" altLang="ko-KR" sz="3200" dirty="0"/>
              <a:t>P.36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D76473A3-F313-104F-B01B-F9860721A1F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picture containing room&#10;&#10;Description automatically generated">
            <a:extLst>
              <a:ext uri="{FF2B5EF4-FFF2-40B4-BE49-F238E27FC236}">
                <a16:creationId xmlns:a16="http://schemas.microsoft.com/office/drawing/2014/main" id="{7B14C6DE-575A-3544-9096-ED0A68EB19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2736"/>
            <a:ext cx="8229600" cy="5298971"/>
          </a:xfrm>
          <a:prstGeom prst="rect">
            <a:avLst/>
          </a:prstGeom>
        </p:spPr>
      </p:pic>
      <p:sp>
        <p:nvSpPr>
          <p:cNvPr id="11" name="Oval Callout 10">
            <a:extLst>
              <a:ext uri="{FF2B5EF4-FFF2-40B4-BE49-F238E27FC236}">
                <a16:creationId xmlns:a16="http://schemas.microsoft.com/office/drawing/2014/main" id="{0CDDE4D3-8693-8B41-91A3-D44CA02748B5}"/>
              </a:ext>
            </a:extLst>
          </p:cNvPr>
          <p:cNvSpPr/>
          <p:nvPr/>
        </p:nvSpPr>
        <p:spPr>
          <a:xfrm>
            <a:off x="6876256" y="2268678"/>
            <a:ext cx="2173292" cy="1438776"/>
          </a:xfrm>
          <a:prstGeom prst="wedgeEllipseCallout">
            <a:avLst>
              <a:gd name="adj1" fmla="val -96954"/>
              <a:gd name="adj2" fmla="val 48897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 수빈이와 아빠의 대화를 </a:t>
            </a:r>
            <a:endParaRPr lang="en-US" altLang="ko-KR" dirty="0"/>
          </a:p>
          <a:p>
            <a:pPr algn="ctr"/>
            <a:r>
              <a:rPr lang="ko-KR" altLang="en-US" dirty="0"/>
              <a:t>들어 볼까요</a:t>
            </a:r>
            <a:r>
              <a:rPr lang="en-US" altLang="ko-KR" dirty="0"/>
              <a:t>?</a:t>
            </a:r>
            <a:endParaRPr lang="en-US" dirty="0"/>
          </a:p>
        </p:txBody>
      </p:sp>
      <p:pic>
        <p:nvPicPr>
          <p:cNvPr id="12" name="006" descr="006">
            <a:hlinkClick r:id="" action="ppaction://media"/>
            <a:extLst>
              <a:ext uri="{FF2B5EF4-FFF2-40B4-BE49-F238E27FC236}">
                <a16:creationId xmlns:a16="http://schemas.microsoft.com/office/drawing/2014/main" id="{EF62C0AB-2B60-CD4C-8B7C-CB3C8F7162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9592" y="2268678"/>
            <a:ext cx="812800" cy="8128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944078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826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6B277440-A5C0-F048-809C-94FBA91B74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8496943" cy="6192688"/>
          </a:xfrm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B242C221-959A-6049-9FDB-E86FFF5C0258}"/>
              </a:ext>
            </a:extLst>
          </p:cNvPr>
          <p:cNvSpPr/>
          <p:nvPr/>
        </p:nvSpPr>
        <p:spPr>
          <a:xfrm>
            <a:off x="1247784" y="1484784"/>
            <a:ext cx="432048" cy="3945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Donut 9">
            <a:extLst>
              <a:ext uri="{FF2B5EF4-FFF2-40B4-BE49-F238E27FC236}">
                <a16:creationId xmlns:a16="http://schemas.microsoft.com/office/drawing/2014/main" id="{2DFBFF44-84F9-D749-8010-010038FC6425}"/>
              </a:ext>
            </a:extLst>
          </p:cNvPr>
          <p:cNvSpPr/>
          <p:nvPr/>
        </p:nvSpPr>
        <p:spPr>
          <a:xfrm>
            <a:off x="1247784" y="2697072"/>
            <a:ext cx="432048" cy="3945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F96DD1C-BDF0-AA4B-9748-B272FB12E232}"/>
              </a:ext>
            </a:extLst>
          </p:cNvPr>
          <p:cNvCxnSpPr/>
          <p:nvPr/>
        </p:nvCxnSpPr>
        <p:spPr>
          <a:xfrm>
            <a:off x="1043608" y="4869160"/>
            <a:ext cx="35283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B2BCCA17-EDCD-C249-AD9F-97DDD7A31A9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4806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9498" y="260647"/>
            <a:ext cx="8385755" cy="71884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31</a:t>
            </a:r>
            <a:r>
              <a:rPr kumimoji="1" lang="ko-KR" altLang="en-US" sz="2800" dirty="0"/>
              <a:t> 을 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FD457EE6-77C5-C343-88E9-453E120FB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8" y="1052118"/>
            <a:ext cx="8385755" cy="520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8BDB-A757-D54D-8BDC-B6C04AD80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20" y="413793"/>
            <a:ext cx="8229600" cy="710951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듣고 말하기</a:t>
            </a:r>
            <a:r>
              <a:rPr lang="en-US" altLang="ko-KR" sz="3600" dirty="0"/>
              <a:t>  </a:t>
            </a:r>
            <a:r>
              <a:rPr lang="en-US" altLang="ko-KR" sz="3200" dirty="0"/>
              <a:t>P.37</a:t>
            </a:r>
            <a:r>
              <a:rPr lang="ko-KR" altLang="en-US" sz="3200" dirty="0"/>
              <a:t> 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2193D04-6A44-1041-AE24-B9F26F17539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D23791B8-36A7-8B4C-A27C-9635DE8FF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0" y="1183976"/>
            <a:ext cx="8360852" cy="504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89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97A59-0AF7-3540-BBB0-981C57F95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듣고 말하기</a:t>
            </a:r>
            <a:endParaRPr lang="en-US" sz="32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138B5E6D-C72D-1945-B77A-EF627C6F1EB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4987B5AD-A7A2-7B4C-9AE2-E35F53B6F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06" y="1052736"/>
            <a:ext cx="8229600" cy="529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7640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21A9C-BCFE-274C-8628-C1E666B70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1104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        읽고 쓰기 </a:t>
            </a:r>
            <a:r>
              <a:rPr lang="en-US" altLang="ko-KR" sz="2800" dirty="0"/>
              <a:t>P.38 </a:t>
            </a:r>
            <a:r>
              <a:rPr lang="ko-KR" altLang="en-US" sz="2800" dirty="0"/>
              <a:t> </a:t>
            </a:r>
            <a:r>
              <a:rPr lang="en-US" altLang="ko-KR" sz="2800" dirty="0"/>
              <a:t>(</a:t>
            </a:r>
            <a:r>
              <a:rPr lang="ko-KR" altLang="en-US" sz="2800" dirty="0"/>
              <a:t>쓰기 과제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4571E548-AACD-F04C-B1D6-59B49A16C9A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36F00850-DEF2-D640-B4F5-4D2772918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071116"/>
            <a:ext cx="8229600" cy="528059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A5ED60-DB11-CF4A-A0E9-3219E2A28288}"/>
              </a:ext>
            </a:extLst>
          </p:cNvPr>
          <p:cNvCxnSpPr>
            <a:cxnSpLocks/>
          </p:cNvCxnSpPr>
          <p:nvPr/>
        </p:nvCxnSpPr>
        <p:spPr>
          <a:xfrm>
            <a:off x="1475656" y="2924944"/>
            <a:ext cx="47525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609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A2684E4B-C604-A146-ABD8-AB415040118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3BA126F-3C31-E247-80AC-0D7A48487E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22469"/>
            <a:ext cx="8784976" cy="5813062"/>
          </a:xfrm>
          <a:prstGeom prst="rect">
            <a:avLst/>
          </a:prstGeom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65DE9661-27FC-7549-93F5-DDF53A2FD821}"/>
              </a:ext>
            </a:extLst>
          </p:cNvPr>
          <p:cNvSpPr/>
          <p:nvPr/>
        </p:nvSpPr>
        <p:spPr>
          <a:xfrm>
            <a:off x="1199656" y="1628800"/>
            <a:ext cx="432048" cy="3945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Donut 9">
            <a:extLst>
              <a:ext uri="{FF2B5EF4-FFF2-40B4-BE49-F238E27FC236}">
                <a16:creationId xmlns:a16="http://schemas.microsoft.com/office/drawing/2014/main" id="{6BFB2F71-1C41-1C44-8310-ED7444C5916C}"/>
              </a:ext>
            </a:extLst>
          </p:cNvPr>
          <p:cNvSpPr/>
          <p:nvPr/>
        </p:nvSpPr>
        <p:spPr>
          <a:xfrm>
            <a:off x="1185085" y="2648944"/>
            <a:ext cx="432048" cy="3945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onut 3">
            <a:extLst>
              <a:ext uri="{FF2B5EF4-FFF2-40B4-BE49-F238E27FC236}">
                <a16:creationId xmlns:a16="http://schemas.microsoft.com/office/drawing/2014/main" id="{7A3D2B76-10A5-754B-B442-16FE683922FD}"/>
              </a:ext>
            </a:extLst>
          </p:cNvPr>
          <p:cNvSpPr/>
          <p:nvPr/>
        </p:nvSpPr>
        <p:spPr>
          <a:xfrm>
            <a:off x="1763688" y="4847534"/>
            <a:ext cx="4464496" cy="669698"/>
          </a:xfrm>
          <a:prstGeom prst="donut">
            <a:avLst>
              <a:gd name="adj" fmla="val 44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62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34F0259-9173-5E49-9C27-FF48D1CAF76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D1BBE23B-382E-AE44-BB62-62BDC7424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1268760"/>
            <a:ext cx="8856984" cy="47229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158564-56C5-6A44-B157-1F6139E55631}"/>
              </a:ext>
            </a:extLst>
          </p:cNvPr>
          <p:cNvSpPr txBox="1"/>
          <p:nvPr/>
        </p:nvSpPr>
        <p:spPr>
          <a:xfrm>
            <a:off x="683568" y="404664"/>
            <a:ext cx="7920880" cy="646331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600" dirty="0"/>
              <a:t>쓰기 과제   </a:t>
            </a:r>
            <a:r>
              <a:rPr lang="en-US" altLang="ko-KR" sz="3200" dirty="0"/>
              <a:t>P.39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2612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FB2732-7768-7748-8113-D1407E8D27F7}"/>
              </a:ext>
            </a:extLst>
          </p:cNvPr>
          <p:cNvSpPr txBox="1"/>
          <p:nvPr/>
        </p:nvSpPr>
        <p:spPr>
          <a:xfrm>
            <a:off x="863588" y="323392"/>
            <a:ext cx="7416824" cy="646331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3600" dirty="0"/>
              <a:t>        </a:t>
            </a:r>
            <a:r>
              <a:rPr lang="ko-KR" altLang="en-US" sz="3600" dirty="0"/>
              <a:t>글쓰기 </a:t>
            </a:r>
            <a:r>
              <a:rPr lang="en-US" altLang="ko-KR" sz="2800" dirty="0"/>
              <a:t>(</a:t>
            </a:r>
            <a:r>
              <a:rPr lang="ko-KR" altLang="en-US" sz="2800" dirty="0"/>
              <a:t>쓰기 과제</a:t>
            </a:r>
            <a:r>
              <a:rPr lang="en-US" altLang="ko-KR" sz="2800" dirty="0"/>
              <a:t>)     </a:t>
            </a:r>
            <a:r>
              <a:rPr lang="en-US" altLang="ko-KR" sz="2400" dirty="0"/>
              <a:t>P.39</a:t>
            </a:r>
            <a:endParaRPr lang="en-US" sz="24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294DDFEE-5718-6C48-9E89-C56AB913DC5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F0563CE-BBC8-5742-91AA-5344C8716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96" y="1089888"/>
            <a:ext cx="7761007" cy="5255489"/>
          </a:xfrm>
          <a:prstGeom prst="rect">
            <a:avLst/>
          </a:prstGeom>
        </p:spPr>
      </p:pic>
      <p:sp>
        <p:nvSpPr>
          <p:cNvPr id="2" name="Cloud Callout 1">
            <a:extLst>
              <a:ext uri="{FF2B5EF4-FFF2-40B4-BE49-F238E27FC236}">
                <a16:creationId xmlns:a16="http://schemas.microsoft.com/office/drawing/2014/main" id="{E1F5E751-8881-024E-8EFD-6F6D561BBC76}"/>
              </a:ext>
            </a:extLst>
          </p:cNvPr>
          <p:cNvSpPr/>
          <p:nvPr/>
        </p:nvSpPr>
        <p:spPr>
          <a:xfrm>
            <a:off x="6732241" y="1412776"/>
            <a:ext cx="1720262" cy="1044696"/>
          </a:xfrm>
          <a:prstGeom prst="cloudCallout">
            <a:avLst>
              <a:gd name="adj1" fmla="val -64447"/>
              <a:gd name="adj2" fmla="val 784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사진을 보면서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580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30A071-0C99-5A4D-8D2B-93FB15317041}"/>
              </a:ext>
            </a:extLst>
          </p:cNvPr>
          <p:cNvSpPr txBox="1"/>
          <p:nvPr/>
        </p:nvSpPr>
        <p:spPr>
          <a:xfrm>
            <a:off x="611560" y="332656"/>
            <a:ext cx="7920880" cy="58477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3200" dirty="0"/>
              <a:t> </a:t>
            </a:r>
            <a:r>
              <a:rPr lang="ko-KR" altLang="en-US" sz="3200" dirty="0"/>
              <a:t>문화 배우기 </a:t>
            </a:r>
            <a:r>
              <a:rPr lang="en-US" altLang="ko-KR" sz="3200" dirty="0"/>
              <a:t>  </a:t>
            </a:r>
            <a:r>
              <a:rPr lang="en-US" altLang="ko-KR" sz="2800" dirty="0"/>
              <a:t>P. 40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FFAD56E-083B-6543-B76B-3A2E16BB4ED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56E4F654-CF35-CA4E-9269-D0B8159BE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05849"/>
            <a:ext cx="7920880" cy="5257440"/>
          </a:xfrm>
          <a:prstGeom prst="rect">
            <a:avLst/>
          </a:prstGeom>
        </p:spPr>
      </p:pic>
      <p:sp>
        <p:nvSpPr>
          <p:cNvPr id="10" name="Cloud Callout 9">
            <a:extLst>
              <a:ext uri="{FF2B5EF4-FFF2-40B4-BE49-F238E27FC236}">
                <a16:creationId xmlns:a16="http://schemas.microsoft.com/office/drawing/2014/main" id="{1334FCA0-8A65-4348-BDC5-0E34C9CB29F8}"/>
              </a:ext>
            </a:extLst>
          </p:cNvPr>
          <p:cNvSpPr/>
          <p:nvPr/>
        </p:nvSpPr>
        <p:spPr>
          <a:xfrm>
            <a:off x="6660232" y="594711"/>
            <a:ext cx="2286508" cy="1826177"/>
          </a:xfrm>
          <a:prstGeom prst="cloudCallout">
            <a:avLst>
              <a:gd name="adj1" fmla="val -60261"/>
              <a:gd name="adj2" fmla="val 7048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“</a:t>
            </a:r>
            <a:r>
              <a:rPr lang="ko-KR" altLang="en-US" dirty="0">
                <a:solidFill>
                  <a:schemeClr val="tx1"/>
                </a:solidFill>
              </a:rPr>
              <a:t>반짝반짝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꾸벅꾸벅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살금살금</a:t>
            </a:r>
            <a:r>
              <a:rPr lang="en-US" altLang="ko-KR" dirty="0">
                <a:solidFill>
                  <a:schemeClr val="tx1"/>
                </a:solidFill>
              </a:rPr>
              <a:t>….”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4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135A3-0C52-574E-AFC4-F78A3FF76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72" y="188641"/>
            <a:ext cx="8229600" cy="942676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sz="3200" dirty="0">
                <a:solidFill>
                  <a:schemeClr val="tx1"/>
                </a:solidFill>
              </a:rPr>
              <a:t>&lt;</a:t>
            </a:r>
            <a:r>
              <a:rPr lang="ko-KR" altLang="en-US" sz="3200" dirty="0">
                <a:solidFill>
                  <a:schemeClr val="tx1"/>
                </a:solidFill>
              </a:rPr>
              <a:t>꼬마 기상 캐스터</a:t>
            </a:r>
            <a:r>
              <a:rPr lang="en-US" altLang="ko-KR" sz="3200" dirty="0">
                <a:solidFill>
                  <a:schemeClr val="tx1"/>
                </a:solidFill>
              </a:rPr>
              <a:t>/</a:t>
            </a:r>
            <a:r>
              <a:rPr lang="ko-KR" altLang="en-US" sz="3200" dirty="0">
                <a:solidFill>
                  <a:schemeClr val="tx1"/>
                </a:solidFill>
              </a:rPr>
              <a:t> 오늘의 날씨</a:t>
            </a:r>
            <a:r>
              <a:rPr lang="en-US" altLang="ko-KR" sz="3200" dirty="0">
                <a:solidFill>
                  <a:schemeClr val="tx1"/>
                </a:solidFill>
              </a:rPr>
              <a:t>&gt;</a:t>
            </a:r>
            <a:r>
              <a:rPr lang="ko-KR" altLang="en-US" sz="3200" dirty="0">
                <a:solidFill>
                  <a:schemeClr val="tx1"/>
                </a:solidFill>
              </a:rPr>
              <a:t> </a:t>
            </a:r>
            <a:r>
              <a:rPr lang="en-US" altLang="ko-KR" sz="2400" dirty="0">
                <a:solidFill>
                  <a:schemeClr val="tx1"/>
                </a:solidFill>
              </a:rPr>
              <a:t>(</a:t>
            </a:r>
            <a:r>
              <a:rPr lang="ko-KR" altLang="en-US" sz="2400" dirty="0">
                <a:solidFill>
                  <a:schemeClr val="tx1"/>
                </a:solidFill>
              </a:rPr>
              <a:t>동요</a:t>
            </a:r>
            <a:r>
              <a:rPr lang="en-US" altLang="ko-KR" sz="2400" dirty="0">
                <a:solidFill>
                  <a:schemeClr val="tx1"/>
                </a:solidFill>
              </a:rPr>
              <a:t>)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AE919-E046-6643-B3E0-AC49C9415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72" y="1317719"/>
            <a:ext cx="8171727" cy="80345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https://www.youtube.com/watch?v=dpPYZHgrCJs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CEB265BB-BCEF-1445-9270-5A8E973EC6D6}"/>
              </a:ext>
            </a:extLst>
          </p:cNvPr>
          <p:cNvSpPr/>
          <p:nvPr/>
        </p:nvSpPr>
        <p:spPr>
          <a:xfrm>
            <a:off x="6228184" y="2958667"/>
            <a:ext cx="2736304" cy="3206638"/>
          </a:xfrm>
          <a:prstGeom prst="wedgeEllipseCallout">
            <a:avLst>
              <a:gd name="adj1" fmla="val -35377"/>
              <a:gd name="adj2" fmla="val -710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여기를 눌러서 의성어와 의태어가 들어간 재미있는 동요를 배워봅시다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3356347A-1B86-4B45-97CA-92624D24491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id="{E983AC6D-E1BC-9348-82F8-20A7F6743A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72" y="2420887"/>
            <a:ext cx="5508288" cy="35400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656273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80D02-6B85-A045-8603-A7719B693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꼬마 기상 캐스터</a:t>
            </a:r>
            <a:r>
              <a:rPr lang="en-US" altLang="ko-KR" sz="3200" dirty="0"/>
              <a:t>,</a:t>
            </a:r>
            <a:r>
              <a:rPr lang="ko-KR" altLang="en-US" sz="3200" dirty="0"/>
              <a:t> 오늘의 날씨</a:t>
            </a:r>
            <a:r>
              <a:rPr lang="en-US" altLang="ko-KR" sz="3200" dirty="0"/>
              <a:t>&gt;</a:t>
            </a:r>
            <a:r>
              <a:rPr lang="ko-KR" altLang="en-US" sz="3200" dirty="0"/>
              <a:t> </a:t>
            </a:r>
            <a:r>
              <a:rPr lang="en-US" altLang="ko-KR" sz="2400" dirty="0"/>
              <a:t>(</a:t>
            </a:r>
            <a:r>
              <a:rPr lang="ko-KR" altLang="en-US" sz="2400" dirty="0"/>
              <a:t>쓰기 과제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7012F2-4E04-D54D-B725-4B82500CCA78}"/>
              </a:ext>
            </a:extLst>
          </p:cNvPr>
          <p:cNvSpPr txBox="1"/>
          <p:nvPr/>
        </p:nvSpPr>
        <p:spPr>
          <a:xfrm>
            <a:off x="4738685" y="1340768"/>
            <a:ext cx="3948115" cy="48936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tx1"/>
                </a:solidFill>
              </a:rPr>
              <a:t>재미있는 동요 영상에 나오는 다음 단어들을 자세히 표현해 봅시다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</a:p>
          <a:p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비가 </a:t>
            </a:r>
            <a:r>
              <a:rPr lang="ko-KR" altLang="en-US" sz="2400" dirty="0" err="1">
                <a:solidFill>
                  <a:schemeClr val="tx1"/>
                </a:solidFill>
              </a:rPr>
              <a:t>주루룩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햇빛 쨍쨍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바람 쌩쌩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흰 눈 펑펑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 err="1">
                <a:solidFill>
                  <a:schemeClr val="tx1"/>
                </a:solidFill>
              </a:rPr>
              <a:t>우르릉</a:t>
            </a:r>
            <a:r>
              <a:rPr lang="ko-KR" altLang="en-US" sz="2400" dirty="0">
                <a:solidFill>
                  <a:schemeClr val="tx1"/>
                </a:solidFill>
              </a:rPr>
              <a:t> 쾅쾅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주룩주룩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톡톡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반짝반짝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까르르 까르르</a:t>
            </a:r>
            <a:endParaRPr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FC0D7C-FF51-504A-977F-808E22D28C06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A8A2A-F246-9943-9148-89E80BF4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4114800" cy="478539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 descr="A picture containing table, room&#10;&#10;Description automatically generated">
            <a:extLst>
              <a:ext uri="{FF2B5EF4-FFF2-40B4-BE49-F238E27FC236}">
                <a16:creationId xmlns:a16="http://schemas.microsoft.com/office/drawing/2014/main" id="{BD6C6135-6ABE-C947-A4C3-D9F6AFB65F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40768"/>
            <a:ext cx="4114801" cy="478539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1897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3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105265" cy="1974951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None/>
              <a:defRPr/>
            </a:pPr>
            <a:r>
              <a:rPr kumimoji="1" lang="en-US" altLang="ko-KR" dirty="0"/>
              <a:t>3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새로 오신 선생님</a:t>
            </a:r>
            <a:r>
              <a:rPr kumimoji="1" lang="en-US" altLang="ko-KR" dirty="0"/>
              <a:t>”</a:t>
            </a:r>
            <a:r>
              <a:rPr lang="en-US" dirty="0">
                <a:hlinkClick r:id="rId2"/>
              </a:rPr>
              <a:t> </a:t>
            </a:r>
          </a:p>
          <a:p>
            <a:pPr marL="0" indent="0">
              <a:buNone/>
              <a:defRPr/>
            </a:pPr>
            <a:r>
              <a:rPr lang="en-US" dirty="0">
                <a:hlinkClick r:id="rId3"/>
              </a:rPr>
              <a:t>http://gg.gg/i6ue2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DCF232-7520-7E49-B3F4-1CE13B5AC461}"/>
              </a:ext>
            </a:extLst>
          </p:cNvPr>
          <p:cNvSpPr txBox="1"/>
          <p:nvPr/>
        </p:nvSpPr>
        <p:spPr>
          <a:xfrm>
            <a:off x="323528" y="4077072"/>
            <a:ext cx="133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70A79FB3-F078-564D-A35C-6E674E19C8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35" y="3429000"/>
            <a:ext cx="8105265" cy="283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623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2EFB-0F64-2048-9CAA-D4C43B9C69D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학습목표 및 내용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DFA24B1-FA4C-F649-B904-A7A0291E4C0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77426C24-0D8B-FE4A-8A50-C8A05D75BD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10" y="1556792"/>
            <a:ext cx="824259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850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B70A-F700-1940-BA77-EE877094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1905"/>
          </a:xfrm>
          <a:solidFill>
            <a:srgbClr val="00B0F0"/>
          </a:solidFill>
        </p:spPr>
        <p:txBody>
          <a:bodyPr/>
          <a:lstStyle/>
          <a:p>
            <a:r>
              <a:rPr lang="en-US" sz="3600" dirty="0"/>
              <a:t>Workbook P.</a:t>
            </a:r>
            <a:r>
              <a:rPr lang="en-US" altLang="ko-KR" sz="3600" dirty="0"/>
              <a:t>15-18</a:t>
            </a:r>
            <a:r>
              <a:rPr lang="en-US" sz="3600" dirty="0"/>
              <a:t> </a:t>
            </a:r>
            <a:r>
              <a:rPr lang="en-US" sz="2800" dirty="0"/>
              <a:t>(</a:t>
            </a:r>
            <a:r>
              <a:rPr lang="ko-KR" altLang="en-US" sz="2800" dirty="0"/>
              <a:t>숙제</a:t>
            </a:r>
            <a:r>
              <a:rPr lang="en-US" altLang="ko-KR" sz="2800" dirty="0"/>
              <a:t>)</a:t>
            </a:r>
            <a:endParaRPr lang="en-US" sz="20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93F2650-DC1E-E94C-BFC5-4974571D444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Content Placeholder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0B42CE13-E691-2A4D-94A0-C582A39B0C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36706"/>
            <a:ext cx="8229600" cy="500060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92A994-FF0C-FE4F-B212-B1993C13BA84}"/>
              </a:ext>
            </a:extLst>
          </p:cNvPr>
          <p:cNvSpPr txBox="1"/>
          <p:nvPr/>
        </p:nvSpPr>
        <p:spPr>
          <a:xfrm>
            <a:off x="1691680" y="4581128"/>
            <a:ext cx="172819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/>
              <a:t>쌍커풀이</a:t>
            </a:r>
            <a:r>
              <a:rPr lang="ko-KR" altLang="en-US" dirty="0"/>
              <a:t> 있다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A84958-61EE-D94F-A757-C1EB62AA4248}"/>
              </a:ext>
            </a:extLst>
          </p:cNvPr>
          <p:cNvSpPr txBox="1"/>
          <p:nvPr/>
        </p:nvSpPr>
        <p:spPr>
          <a:xfrm>
            <a:off x="3923928" y="4581128"/>
            <a:ext cx="121379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갸름하다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82D73F-0206-8A4C-9BAF-D3E2C01A6169}"/>
              </a:ext>
            </a:extLst>
          </p:cNvPr>
          <p:cNvSpPr txBox="1"/>
          <p:nvPr/>
        </p:nvSpPr>
        <p:spPr>
          <a:xfrm>
            <a:off x="6084168" y="4581128"/>
            <a:ext cx="121379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날씬하다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CD35C6-6A82-FE46-9A43-1B752F5C43AE}"/>
              </a:ext>
            </a:extLst>
          </p:cNvPr>
          <p:cNvSpPr txBox="1"/>
          <p:nvPr/>
        </p:nvSpPr>
        <p:spPr>
          <a:xfrm>
            <a:off x="1619672" y="5795972"/>
            <a:ext cx="165618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보조개가 있다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17E703-8777-8848-94C3-F81771F3B40B}"/>
              </a:ext>
            </a:extLst>
          </p:cNvPr>
          <p:cNvSpPr txBox="1"/>
          <p:nvPr/>
        </p:nvSpPr>
        <p:spPr>
          <a:xfrm>
            <a:off x="3923928" y="5795972"/>
            <a:ext cx="121379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뚱뚱하다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961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7733E2D-DB93-7546-87D2-EAC8832EB9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68" y="188640"/>
            <a:ext cx="8435280" cy="5904656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381FFCD-BFA4-F54E-837A-88C1FC00211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97114F-2566-5F45-8F06-42A8149A63BA}"/>
              </a:ext>
            </a:extLst>
          </p:cNvPr>
          <p:cNvSpPr txBox="1"/>
          <p:nvPr/>
        </p:nvSpPr>
        <p:spPr>
          <a:xfrm>
            <a:off x="3143324" y="3275692"/>
            <a:ext cx="1224136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dirty="0"/>
              <a:t>개성 있는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FE95B8-67FF-F047-8921-AEF29FEF756E}"/>
              </a:ext>
            </a:extLst>
          </p:cNvPr>
          <p:cNvSpPr txBox="1"/>
          <p:nvPr/>
        </p:nvSpPr>
        <p:spPr>
          <a:xfrm>
            <a:off x="4644008" y="3923764"/>
            <a:ext cx="1152128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dirty="0"/>
              <a:t>말랐어요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DCC52A-6D4B-C843-8CB8-E93623F06F14}"/>
              </a:ext>
            </a:extLst>
          </p:cNvPr>
          <p:cNvSpPr txBox="1"/>
          <p:nvPr/>
        </p:nvSpPr>
        <p:spPr>
          <a:xfrm>
            <a:off x="2699792" y="4583684"/>
            <a:ext cx="1440160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dirty="0"/>
              <a:t>체격이 커서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0443D5-C9CF-FD48-B87D-0E8AD549E259}"/>
              </a:ext>
            </a:extLst>
          </p:cNvPr>
          <p:cNvSpPr txBox="1"/>
          <p:nvPr/>
        </p:nvSpPr>
        <p:spPr>
          <a:xfrm>
            <a:off x="5220072" y="5291916"/>
            <a:ext cx="1728192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dirty="0"/>
              <a:t>곱슬머리예요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212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C2DDFAC-1380-E148-A8F8-5EAE74F944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68" y="260648"/>
            <a:ext cx="8568952" cy="5937523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0FE8708-950C-5F49-B30C-E8BE6DD6CB68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2B6DEC-2BEE-5F45-A67E-416A995164F3}"/>
              </a:ext>
            </a:extLst>
          </p:cNvPr>
          <p:cNvSpPr txBox="1"/>
          <p:nvPr/>
        </p:nvSpPr>
        <p:spPr>
          <a:xfrm>
            <a:off x="3347864" y="2771636"/>
            <a:ext cx="1512168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되고 싶다고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E08799-5B6D-4D45-B637-A27F9D3C53AA}"/>
              </a:ext>
            </a:extLst>
          </p:cNvPr>
          <p:cNvSpPr txBox="1"/>
          <p:nvPr/>
        </p:nvSpPr>
        <p:spPr>
          <a:xfrm>
            <a:off x="3923928" y="3563724"/>
            <a:ext cx="936104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본다고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0EC812-D26D-7145-90F8-EFDA00017A33}"/>
              </a:ext>
            </a:extLst>
          </p:cNvPr>
          <p:cNvSpPr txBox="1"/>
          <p:nvPr/>
        </p:nvSpPr>
        <p:spPr>
          <a:xfrm>
            <a:off x="5004048" y="4379692"/>
            <a:ext cx="1080120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없다고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611846-DBDC-AE4A-AA58-9F9DE813F13C}"/>
              </a:ext>
            </a:extLst>
          </p:cNvPr>
          <p:cNvSpPr txBox="1"/>
          <p:nvPr/>
        </p:nvSpPr>
        <p:spPr>
          <a:xfrm>
            <a:off x="4427984" y="5219908"/>
            <a:ext cx="1512168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사랑한다고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239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AC5621B-5B12-AB4D-BB55-BB95C2FE8A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6608"/>
            <a:ext cx="8640960" cy="5976664"/>
          </a:xfrm>
          <a:ln>
            <a:noFill/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24987A9-B37D-654D-9F41-5F3B945EE137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BFE2BD-B652-E34B-B716-6065B147B6A2}"/>
              </a:ext>
            </a:extLst>
          </p:cNvPr>
          <p:cNvSpPr txBox="1"/>
          <p:nvPr/>
        </p:nvSpPr>
        <p:spPr>
          <a:xfrm>
            <a:off x="4380224" y="2108792"/>
            <a:ext cx="1944216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dirty="0"/>
              <a:t>정말 춥다고 해요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4CE8CC-8D14-DA4A-A847-35E9AA44591B}"/>
              </a:ext>
            </a:extLst>
          </p:cNvPr>
          <p:cNvSpPr txBox="1"/>
          <p:nvPr/>
        </p:nvSpPr>
        <p:spPr>
          <a:xfrm>
            <a:off x="4036503" y="3131676"/>
            <a:ext cx="3271801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dirty="0"/>
              <a:t>스파게티를 먹을 거라고 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92C1EF-49E7-6C49-897B-CEB64AD75277}"/>
              </a:ext>
            </a:extLst>
          </p:cNvPr>
          <p:cNvSpPr txBox="1"/>
          <p:nvPr/>
        </p:nvSpPr>
        <p:spPr>
          <a:xfrm>
            <a:off x="4283968" y="4282805"/>
            <a:ext cx="3024336" cy="64633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dirty="0"/>
              <a:t>다음 시간에 한국 노래를 </a:t>
            </a:r>
            <a:endParaRPr lang="en-US" altLang="ko-KR" dirty="0"/>
          </a:p>
          <a:p>
            <a:r>
              <a:rPr lang="ko-KR" altLang="en-US" dirty="0"/>
              <a:t>배울 거라고 하셨어요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EDE85A-2D18-3C4D-BBC0-843396118970}"/>
              </a:ext>
            </a:extLst>
          </p:cNvPr>
          <p:cNvSpPr txBox="1"/>
          <p:nvPr/>
        </p:nvSpPr>
        <p:spPr>
          <a:xfrm>
            <a:off x="4283968" y="5301208"/>
            <a:ext cx="3600400" cy="64633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n-US" altLang="ko-KR" dirty="0"/>
              <a:t>10</a:t>
            </a:r>
            <a:r>
              <a:rPr lang="ko-KR" altLang="en-US" dirty="0"/>
              <a:t>월 </a:t>
            </a:r>
            <a:r>
              <a:rPr lang="en-US" altLang="ko-KR" dirty="0"/>
              <a:t>9</a:t>
            </a:r>
            <a:r>
              <a:rPr lang="ko-KR" altLang="en-US" dirty="0"/>
              <a:t>일에 한국어 말하기 대회를 한다고 하셨어요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9781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9F0291D-6F01-9348-BB51-227C25C92E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8280920" cy="6048672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0065150-ED9C-A145-917A-685EF65F8929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F1F29D-7AA5-0E48-8AA4-EED7E37F526A}"/>
              </a:ext>
            </a:extLst>
          </p:cNvPr>
          <p:cNvSpPr txBox="1"/>
          <p:nvPr/>
        </p:nvSpPr>
        <p:spPr>
          <a:xfrm>
            <a:off x="4427984" y="2555612"/>
            <a:ext cx="1080120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하냐고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4DBFD9-A101-A640-B4B1-16A68C8100AB}"/>
              </a:ext>
            </a:extLst>
          </p:cNvPr>
          <p:cNvSpPr txBox="1"/>
          <p:nvPr/>
        </p:nvSpPr>
        <p:spPr>
          <a:xfrm>
            <a:off x="4427984" y="3491716"/>
            <a:ext cx="1296144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무섭냐고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1166FF-CBD9-3446-8C3B-B727F68C6410}"/>
              </a:ext>
            </a:extLst>
          </p:cNvPr>
          <p:cNvSpPr txBox="1"/>
          <p:nvPr/>
        </p:nvSpPr>
        <p:spPr>
          <a:xfrm>
            <a:off x="3995936" y="4391724"/>
            <a:ext cx="1224136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아프냐고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EBAF30-547E-C743-8335-364E2A3378B5}"/>
              </a:ext>
            </a:extLst>
          </p:cNvPr>
          <p:cNvSpPr txBox="1"/>
          <p:nvPr/>
        </p:nvSpPr>
        <p:spPr>
          <a:xfrm>
            <a:off x="5436096" y="5277144"/>
            <a:ext cx="1008112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있냐고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302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0DE215E-238C-B04B-8DB7-C3D060C320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96652"/>
            <a:ext cx="8712968" cy="5832648"/>
          </a:xfrm>
          <a:ln>
            <a:noFill/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575FD07-7B4F-4548-8949-9F7FB9333A42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8D154C-A231-3D41-B7AB-544829B745D8}"/>
              </a:ext>
            </a:extLst>
          </p:cNvPr>
          <p:cNvSpPr txBox="1"/>
          <p:nvPr/>
        </p:nvSpPr>
        <p:spPr>
          <a:xfrm>
            <a:off x="4488144" y="2300915"/>
            <a:ext cx="2221904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지금 어디냐고 해요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C1BD1D-307A-8A4D-8EA3-29DBA38D8F05}"/>
              </a:ext>
            </a:extLst>
          </p:cNvPr>
          <p:cNvSpPr txBox="1"/>
          <p:nvPr/>
        </p:nvSpPr>
        <p:spPr>
          <a:xfrm>
            <a:off x="4427984" y="3176880"/>
            <a:ext cx="3240360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학교에 언제 </a:t>
            </a:r>
            <a:r>
              <a:rPr lang="ko-KR" altLang="en-US" dirty="0" err="1"/>
              <a:t>도착하냐고</a:t>
            </a:r>
            <a:r>
              <a:rPr lang="ko-KR" altLang="en-US" dirty="0"/>
              <a:t> 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2BFF42-647E-A64D-AE75-0654F8B52DAB}"/>
              </a:ext>
            </a:extLst>
          </p:cNvPr>
          <p:cNvSpPr txBox="1"/>
          <p:nvPr/>
        </p:nvSpPr>
        <p:spPr>
          <a:xfrm>
            <a:off x="4499992" y="4077072"/>
            <a:ext cx="2952328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오늘 숙제가 뭐냐고 해요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8D2200-DC6F-7643-A857-29AB8164B306}"/>
              </a:ext>
            </a:extLst>
          </p:cNvPr>
          <p:cNvSpPr txBox="1"/>
          <p:nvPr/>
        </p:nvSpPr>
        <p:spPr>
          <a:xfrm>
            <a:off x="4283968" y="4941168"/>
            <a:ext cx="2880320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오늘 뭐 먹고 </a:t>
            </a:r>
            <a:r>
              <a:rPr lang="ko-KR" altLang="en-US" dirty="0" err="1"/>
              <a:t>싶냐고</a:t>
            </a:r>
            <a:r>
              <a:rPr lang="ko-KR" altLang="en-US" dirty="0"/>
              <a:t> 해요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128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ADF2CC9-BB52-5542-8AAA-9FA9097540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72" y="188640"/>
            <a:ext cx="8496944" cy="5832648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A40256C-FF32-454F-B057-CCCAA907C514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5788496C-E767-7141-9908-E85629BD25CE}"/>
              </a:ext>
            </a:extLst>
          </p:cNvPr>
          <p:cNvSpPr/>
          <p:nvPr/>
        </p:nvSpPr>
        <p:spPr>
          <a:xfrm>
            <a:off x="6012160" y="4077072"/>
            <a:ext cx="2304256" cy="1944216"/>
          </a:xfrm>
          <a:prstGeom prst="wedgeEllipseCallout">
            <a:avLst>
              <a:gd name="adj1" fmla="val -70182"/>
              <a:gd name="adj2" fmla="val -76894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 사진을 하나 골라서 같이 이야기해 볼까요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8997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ko-US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7638"/>
            <a:ext cx="8229600" cy="474766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2400" dirty="0"/>
              <a:t>1.</a:t>
            </a:r>
            <a:r>
              <a:rPr lang="ko-KR" altLang="en-US" dirty="0"/>
              <a:t> </a:t>
            </a:r>
            <a:r>
              <a:rPr lang="ko-US" altLang="en-US" sz="2400" dirty="0"/>
              <a:t>오늘의</a:t>
            </a:r>
            <a:r>
              <a:rPr lang="ko-KR" altLang="en-US" sz="2400"/>
              <a:t> </a:t>
            </a:r>
            <a:r>
              <a:rPr lang="en-US" altLang="ko-KR" sz="2400" dirty="0"/>
              <a:t>3</a:t>
            </a:r>
            <a:r>
              <a:rPr lang="ko-KR" altLang="en-US" sz="2400" dirty="0"/>
              <a:t>과 문법 </a:t>
            </a:r>
            <a:r>
              <a:rPr lang="en-US" altLang="ko-US" sz="2400" dirty="0"/>
              <a:t>PPT </a:t>
            </a:r>
            <a:r>
              <a:rPr lang="ko-US" altLang="ko-US" sz="2400" dirty="0"/>
              <a:t>복습</a:t>
            </a:r>
            <a:r>
              <a:rPr lang="ko-US" altLang="en-US" sz="2400" dirty="0"/>
              <a:t>하기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&lt;</a:t>
            </a:r>
            <a:r>
              <a:rPr lang="ko-KR" altLang="en-US" sz="2400" dirty="0"/>
              <a:t>꼬마 기상 캐스터</a:t>
            </a:r>
            <a:r>
              <a:rPr lang="en-US" altLang="ko-KR" sz="2400" dirty="0"/>
              <a:t>/</a:t>
            </a:r>
            <a:r>
              <a:rPr lang="ko-KR" altLang="en-US" sz="2400" dirty="0"/>
              <a:t> 오늘의 날씨</a:t>
            </a:r>
            <a:r>
              <a:rPr lang="en-US" altLang="ko-KR" sz="2400" dirty="0"/>
              <a:t>&gt;</a:t>
            </a:r>
            <a:r>
              <a:rPr lang="ko-KR" altLang="en-US" sz="2400" dirty="0"/>
              <a:t> 영상 </a:t>
            </a:r>
            <a:r>
              <a:rPr lang="ko-US" altLang="ko-US" sz="2400" dirty="0"/>
              <a:t>질문에 답하기</a:t>
            </a:r>
            <a:endParaRPr lang="en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친구나 친척의 사진을 보고 </a:t>
            </a:r>
            <a:r>
              <a:rPr lang="en-US" altLang="ko-KR" sz="2400" dirty="0"/>
              <a:t>‘</a:t>
            </a:r>
            <a:r>
              <a:rPr lang="ko-KR" altLang="en-US" sz="2400" dirty="0"/>
              <a:t>글쓰기</a:t>
            </a:r>
            <a:r>
              <a:rPr lang="en-US" altLang="ko-KR" sz="2400" dirty="0"/>
              <a:t>’</a:t>
            </a:r>
            <a:r>
              <a:rPr lang="ko-KR" altLang="en-US" sz="2400" dirty="0"/>
              <a:t> </a:t>
            </a:r>
            <a:r>
              <a:rPr lang="ko-US" altLang="ko-US" sz="2400" dirty="0"/>
              <a:t> </a:t>
            </a:r>
            <a:r>
              <a:rPr lang="en-US" altLang="ko-US" sz="2400" dirty="0"/>
              <a:t> 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/>
              <a:t>Quizlet</a:t>
            </a:r>
            <a:r>
              <a:rPr lang="ko-KR" altLang="en-US" sz="2400" dirty="0"/>
              <a:t>으로 단어 공부하기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</a:t>
            </a:r>
            <a:r>
              <a:rPr 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http://gg.gg/i6ue2</a:t>
            </a:r>
            <a:endParaRPr lang="en-US" altLang="ko-KR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P. 15-18</a:t>
            </a:r>
            <a:r>
              <a:rPr lang="ko-KR" altLang="en-US" sz="2400" dirty="0"/>
              <a:t> 문제 풀기 </a:t>
            </a:r>
            <a:r>
              <a:rPr lang="en-US" altLang="ko-KR" sz="2400" dirty="0"/>
              <a:t>(3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</a:t>
            </a:r>
            <a:r>
              <a:rPr lang="en-US" altLang="ko-KR" sz="2400" dirty="0"/>
              <a:t>&lt;</a:t>
            </a:r>
            <a:r>
              <a:rPr lang="ko-KR" altLang="en-US" sz="2400" dirty="0"/>
              <a:t>새로운 선생님</a:t>
            </a:r>
            <a:r>
              <a:rPr lang="en-US" altLang="ko-KR" sz="2400" dirty="0"/>
              <a:t>,</a:t>
            </a:r>
            <a:r>
              <a:rPr lang="ko-KR" altLang="en-US" sz="2400" dirty="0"/>
              <a:t> 새로운 친구들</a:t>
            </a:r>
            <a:r>
              <a:rPr lang="en-US" altLang="ko-KR" sz="2400" dirty="0"/>
              <a:t>&gt;</a:t>
            </a:r>
            <a:r>
              <a:rPr lang="ko-KR" altLang="en-US" sz="2400" dirty="0"/>
              <a:t> 감정 동화 영상 보기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5</a:t>
            </a:r>
            <a:r>
              <a:rPr lang="en-US" altLang="ko-US" sz="2400" dirty="0"/>
              <a:t>. </a:t>
            </a:r>
            <a:r>
              <a:rPr lang="ko-US" altLang="ko-US" sz="2400" dirty="0"/>
              <a:t>일기</a:t>
            </a:r>
            <a:r>
              <a:rPr lang="en-US" altLang="ko-US" sz="2400" dirty="0"/>
              <a:t> 1</a:t>
            </a:r>
            <a:r>
              <a:rPr lang="ko-US" altLang="ko-US" sz="2400" dirty="0"/>
              <a:t>주일</a:t>
            </a:r>
            <a:r>
              <a:rPr lang="en-US" altLang="ko-US" sz="2400" dirty="0"/>
              <a:t> 1</a:t>
            </a:r>
            <a:r>
              <a:rPr lang="ko-US" altLang="ko-US" sz="2400" dirty="0"/>
              <a:t>회</a:t>
            </a:r>
            <a:r>
              <a:rPr lang="en-US" altLang="ko-US" sz="2400" dirty="0"/>
              <a:t> </a:t>
            </a:r>
            <a:r>
              <a:rPr lang="ko-US" altLang="ko-US" sz="2400" dirty="0"/>
              <a:t>이상 </a:t>
            </a:r>
            <a:r>
              <a:rPr lang="ko-US" altLang="en-US" sz="2400" dirty="0"/>
              <a:t>쓰기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6.</a:t>
            </a:r>
            <a:r>
              <a:rPr lang="ko-KR" altLang="en-US" sz="2400" dirty="0"/>
              <a:t> 한국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ko-US" altLang="ko-US" sz="2400" dirty="0"/>
              <a:t>읽고 내용 요약</a:t>
            </a:r>
            <a:r>
              <a:rPr lang="ko-US" altLang="en-US" sz="2400" dirty="0"/>
              <a:t> </a:t>
            </a:r>
            <a:r>
              <a:rPr lang="en-US" altLang="ko-US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/>
              <a:t>)</a:t>
            </a:r>
            <a:endParaRPr lang="ko-US" altLang="ko-US" sz="24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ko-US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5739"/>
            <a:ext cx="7831782" cy="963021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84784"/>
            <a:ext cx="7831782" cy="4244579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1. </a:t>
            </a:r>
            <a:r>
              <a:rPr lang="ko-KR" altLang="en-US" sz="6400" dirty="0">
                <a:solidFill>
                  <a:schemeClr val="tx1"/>
                </a:solidFill>
              </a:rPr>
              <a:t>참조 교재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 1)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4-1 (</a:t>
            </a:r>
            <a:r>
              <a:rPr lang="ko-KR" altLang="en-US" sz="6400" dirty="0">
                <a:solidFill>
                  <a:schemeClr val="tx1"/>
                </a:solidFill>
              </a:rPr>
              <a:t>영어권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2)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4-1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(</a:t>
            </a:r>
            <a:r>
              <a:rPr lang="ko-KR" altLang="en-US" sz="6400" dirty="0">
                <a:solidFill>
                  <a:schemeClr val="tx1"/>
                </a:solidFill>
              </a:rPr>
              <a:t>범용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2.</a:t>
            </a:r>
            <a:r>
              <a:rPr lang="ko-KR" altLang="en-US" sz="6400" dirty="0">
                <a:solidFill>
                  <a:schemeClr val="tx1"/>
                </a:solidFill>
              </a:rPr>
              <a:t> 참조 자료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 </a:t>
            </a:r>
            <a:r>
              <a:rPr lang="en-US" sz="6400" dirty="0">
                <a:solidFill>
                  <a:schemeClr val="tx1"/>
                </a:solidFill>
              </a:rPr>
              <a:t>KLEAR Textbook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➭ </a:t>
            </a:r>
            <a:r>
              <a:rPr lang="en-US" sz="6400" dirty="0">
                <a:solidFill>
                  <a:schemeClr val="tx1"/>
                </a:solidFill>
              </a:rPr>
              <a:t>https://kleartextbook.com/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외국인을 위한 한국어 문법 연습</a:t>
            </a:r>
            <a:r>
              <a:rPr lang="en-US" altLang="ko-KR" sz="6400" dirty="0">
                <a:solidFill>
                  <a:schemeClr val="tx1"/>
                </a:solidFill>
              </a:rPr>
              <a:t>-</a:t>
            </a:r>
            <a:r>
              <a:rPr lang="ko-KR" altLang="en-US" sz="6400" dirty="0">
                <a:solidFill>
                  <a:schemeClr val="tx1"/>
                </a:solidFill>
              </a:rPr>
              <a:t>초급 </a:t>
            </a:r>
            <a:r>
              <a:rPr lang="en-US" altLang="ko-KR" sz="6400" dirty="0">
                <a:solidFill>
                  <a:schemeClr val="tx1"/>
                </a:solidFill>
              </a:rPr>
              <a:t>(</a:t>
            </a:r>
            <a:r>
              <a:rPr lang="ko-KR" altLang="en-US" sz="6400" dirty="0">
                <a:solidFill>
                  <a:schemeClr val="tx1"/>
                </a:solidFill>
              </a:rPr>
              <a:t>연대한국학당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en-US" sz="6400" dirty="0">
                <a:solidFill>
                  <a:schemeClr val="tx1"/>
                </a:solidFill>
              </a:rPr>
              <a:t>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400" dirty="0">
                <a:solidFill>
                  <a:schemeClr val="tx1"/>
                </a:solidFill>
              </a:rPr>
              <a:t>3. </a:t>
            </a:r>
            <a:r>
              <a:rPr lang="ko-KR" altLang="en-US" sz="6400" dirty="0">
                <a:solidFill>
                  <a:schemeClr val="tx1"/>
                </a:solidFill>
              </a:rPr>
              <a:t>이미지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  </a:t>
            </a:r>
            <a:r>
              <a:rPr lang="en-US" altLang="ko-KR" sz="6400" dirty="0" err="1">
                <a:solidFill>
                  <a:schemeClr val="tx1"/>
                </a:solidFill>
              </a:rPr>
              <a:t>google.com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4.</a:t>
            </a:r>
            <a:r>
              <a:rPr lang="ko-KR" altLang="en-US" sz="6400" dirty="0">
                <a:solidFill>
                  <a:schemeClr val="tx1"/>
                </a:solidFill>
              </a:rPr>
              <a:t> 영상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 err="1">
                <a:solidFill>
                  <a:schemeClr val="tx1"/>
                </a:solidFill>
              </a:rPr>
              <a:t>Youtube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sz="6600" dirty="0">
                <a:solidFill>
                  <a:schemeClr val="tx1"/>
                </a:solidFill>
              </a:rPr>
              <a:t>https://www.youtube.com/watch?v=dpPYZHgrCJs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600" dirty="0">
                <a:solidFill>
                  <a:schemeClr val="tx1"/>
                </a:solidFill>
              </a:rPr>
              <a:t>   </a:t>
            </a:r>
            <a:r>
              <a:rPr lang="en-US" sz="6600" dirty="0">
                <a:solidFill>
                  <a:schemeClr val="tx1"/>
                </a:solidFill>
              </a:rPr>
              <a:t>https://www.youtube.com/watch?v=NKMvYA1XgTc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ko-KR" altLang="en-US" sz="5600" dirty="0">
                <a:solidFill>
                  <a:schemeClr val="tx1"/>
                </a:solidFill>
              </a:rPr>
              <a:t>     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550" dirty="0">
                <a:solidFill>
                  <a:schemeClr val="tx1"/>
                </a:solidFill>
              </a:rPr>
              <a:t>  </a:t>
            </a:r>
            <a:r>
              <a:rPr lang="en-US" altLang="ko-KR" dirty="0">
                <a:solidFill>
                  <a:schemeClr val="tx1"/>
                </a:solidFill>
              </a:rPr>
              <a:t>   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3234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1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698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323528" y="274638"/>
            <a:ext cx="2910802" cy="2588987"/>
          </a:xfrm>
          <a:prstGeom prst="wedgeEllipseCallout">
            <a:avLst>
              <a:gd name="adj1" fmla="val 51283"/>
              <a:gd name="adj2" fmla="val 96191"/>
            </a:avLst>
          </a:prstGeom>
          <a:gradFill>
            <a:gsLst>
              <a:gs pos="3000">
                <a:schemeClr val="accent6">
                  <a:tint val="50000"/>
                  <a:satMod val="300000"/>
                </a:schemeClr>
              </a:gs>
              <a:gs pos="29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여러분이 좋아하는 사람은 어떻게 생겼어요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292080" y="764703"/>
            <a:ext cx="3744416" cy="2232247"/>
          </a:xfrm>
          <a:prstGeom prst="wedgeEllipseCallout">
            <a:avLst>
              <a:gd name="adj1" fmla="val -18085"/>
              <a:gd name="adj2" fmla="val 103303"/>
            </a:avLst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우리 반 친구들을 처음 만났을 때 인상이 어땠어요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dirty="0"/>
              <a:t> </a:t>
            </a:r>
            <a:r>
              <a:rPr lang="ko-KR" altLang="en-US" dirty="0"/>
              <a:t>새 단어 </a:t>
            </a:r>
            <a:r>
              <a:rPr lang="en-US" altLang="ko-KR" dirty="0"/>
              <a:t> </a:t>
            </a:r>
            <a:r>
              <a:rPr lang="en-US" altLang="ko-KR" sz="3200" dirty="0"/>
              <a:t>P. 32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3949C0F-F9D0-AC42-A0EE-3655ADC69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31" y="1016544"/>
            <a:ext cx="8439738" cy="522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8FA5968B-2596-9E46-9247-589EC5462D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" y="188639"/>
            <a:ext cx="8295074" cy="6163067"/>
          </a:xfrm>
        </p:spPr>
      </p:pic>
      <p:sp>
        <p:nvSpPr>
          <p:cNvPr id="2" name="Oval Callout 1">
            <a:extLst>
              <a:ext uri="{FF2B5EF4-FFF2-40B4-BE49-F238E27FC236}">
                <a16:creationId xmlns:a16="http://schemas.microsoft.com/office/drawing/2014/main" id="{EE7FEC74-C3BE-4D4D-ADD2-A4ECCC30CDD8}"/>
              </a:ext>
            </a:extLst>
          </p:cNvPr>
          <p:cNvSpPr/>
          <p:nvPr/>
        </p:nvSpPr>
        <p:spPr>
          <a:xfrm>
            <a:off x="6372200" y="2132856"/>
            <a:ext cx="2184122" cy="2016224"/>
          </a:xfrm>
          <a:prstGeom prst="wedgeEllipseCallout">
            <a:avLst>
              <a:gd name="adj1" fmla="val -91705"/>
              <a:gd name="adj2" fmla="val -638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사진을 보면서 특징을 잘 표현해 보세요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DC9E9F75-E4D8-C84C-9523-99631335024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937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3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105265" cy="1974951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None/>
              <a:defRPr/>
            </a:pPr>
            <a:r>
              <a:rPr kumimoji="1" lang="en-US" altLang="ko-KR" dirty="0"/>
              <a:t>3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새로 오신 선생님</a:t>
            </a:r>
            <a:r>
              <a:rPr kumimoji="1" lang="en-US" altLang="ko-KR" dirty="0"/>
              <a:t>”</a:t>
            </a:r>
            <a:r>
              <a:rPr lang="en-US" dirty="0">
                <a:hlinkClick r:id="rId2"/>
              </a:rPr>
              <a:t> </a:t>
            </a:r>
          </a:p>
          <a:p>
            <a:pPr marL="0" indent="0">
              <a:buNone/>
              <a:defRPr/>
            </a:pPr>
            <a:r>
              <a:rPr lang="en-US" dirty="0">
                <a:hlinkClick r:id="rId3"/>
              </a:rPr>
              <a:t>http://gg.gg/i6ue2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DCF232-7520-7E49-B3F4-1CE13B5AC461}"/>
              </a:ext>
            </a:extLst>
          </p:cNvPr>
          <p:cNvSpPr txBox="1"/>
          <p:nvPr/>
        </p:nvSpPr>
        <p:spPr>
          <a:xfrm>
            <a:off x="323528" y="4077072"/>
            <a:ext cx="133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70A79FB3-F078-564D-A35C-6E674E19C8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35" y="3429000"/>
            <a:ext cx="8105265" cy="283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91E4B-3037-A745-8EE3-1482FD74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280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 대화 듣기  </a:t>
            </a:r>
            <a:r>
              <a:rPr lang="en-US" altLang="ko-KR" sz="3200" dirty="0"/>
              <a:t>P.33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D8DF9AB-C6E0-E645-9E0E-BE28B7C4621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7A5F1AEF-0EC1-3644-9C24-D36621193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32405"/>
            <a:ext cx="8363272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77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3517</TotalTime>
  <Words>1621</Words>
  <Application>Microsoft Office PowerPoint</Application>
  <PresentationFormat>On-screen Show (4:3)</PresentationFormat>
  <Paragraphs>353</Paragraphs>
  <Slides>49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Gill Sans</vt:lpstr>
      <vt:lpstr>굴림</vt:lpstr>
      <vt:lpstr>굴림</vt:lpstr>
      <vt:lpstr>맑은 고딕</vt:lpstr>
      <vt:lpstr>Arial</vt:lpstr>
      <vt:lpstr>Calibri</vt:lpstr>
      <vt:lpstr>Palatino Linotype</vt:lpstr>
      <vt:lpstr>Times New Roman</vt:lpstr>
      <vt:lpstr>Default Design</vt:lpstr>
      <vt:lpstr>     재외동포를 위한 한국어(영어권)   4-1 </vt:lpstr>
      <vt:lpstr>재외동포를 위한 한국어 4-1   3과  새로 오신 선생님  The new teacher  </vt:lpstr>
      <vt:lpstr> 교과서 P. 31 을 펴세요.</vt:lpstr>
      <vt:lpstr>학습목표 및 내용</vt:lpstr>
      <vt:lpstr>이야기해 보세요! </vt:lpstr>
      <vt:lpstr> 새 단어  P. 32</vt:lpstr>
      <vt:lpstr>PowerPoint Presentation</vt:lpstr>
      <vt:lpstr>L 3 Quizlet 단어 연습 </vt:lpstr>
      <vt:lpstr>  대화 듣기  P.33</vt:lpstr>
      <vt:lpstr>  대화 듣기</vt:lpstr>
      <vt:lpstr> 문법 및 표현   P.34</vt:lpstr>
      <vt:lpstr>PowerPoint Presentation</vt:lpstr>
      <vt:lpstr>~ㄴ/는다고</vt:lpstr>
      <vt:lpstr>PowerPoint Presentation</vt:lpstr>
      <vt:lpstr>PowerPoint Presentation</vt:lpstr>
      <vt:lpstr>PowerPoint Presentation</vt:lpstr>
      <vt:lpstr>문법 및 표현  P.35</vt:lpstr>
      <vt:lpstr>~냐고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&lt;새로운 선생님, 새로운 친구들&gt;   감정 동화 영상</vt:lpstr>
      <vt:lpstr>듣고 말하기   P.36</vt:lpstr>
      <vt:lpstr>PowerPoint Presentation</vt:lpstr>
      <vt:lpstr>듣고 말하기  P.37 </vt:lpstr>
      <vt:lpstr>듣고 말하기</vt:lpstr>
      <vt:lpstr>         읽고 쓰기 P.38  (쓰기 과제)</vt:lpstr>
      <vt:lpstr>PowerPoint Presentation</vt:lpstr>
      <vt:lpstr>PowerPoint Presentation</vt:lpstr>
      <vt:lpstr>PowerPoint Presentation</vt:lpstr>
      <vt:lpstr>PowerPoint Presentation</vt:lpstr>
      <vt:lpstr>&lt;꼬마 기상 캐스터/ 오늘의 날씨&gt; (동요) </vt:lpstr>
      <vt:lpstr>&lt;꼬마 기상 캐스터, 오늘의 날씨&gt; (쓰기 과제)</vt:lpstr>
      <vt:lpstr>L 3 Quizlet 단어 연습 </vt:lpstr>
      <vt:lpstr>Workbook P.15-18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Hyunkyu Yi</cp:lastModifiedBy>
  <cp:revision>515</cp:revision>
  <dcterms:created xsi:type="dcterms:W3CDTF">2008-02-12T07:53:45Z</dcterms:created>
  <dcterms:modified xsi:type="dcterms:W3CDTF">2020-05-22T19:16:30Z</dcterms:modified>
</cp:coreProperties>
</file>